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391"/>
  </p:normalViewPr>
  <p:slideViewPr>
    <p:cSldViewPr snapToGrid="0" snapToObjects="1">
      <p:cViewPr varScale="1">
        <p:scale>
          <a:sx n="86" d="100"/>
          <a:sy n="86" d="100"/>
        </p:scale>
        <p:origin x="1339"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FB5-43DB-8FA7-E2B60ADED10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FB5-43DB-8FA7-E2B60ADED10C}"/>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FB5-43DB-8FA7-E2B60ADED10C}"/>
            </c:ext>
          </c:extLst>
        </c:ser>
        <c:dLbls>
          <c:showLegendKey val="0"/>
          <c:showVal val="0"/>
          <c:showCatName val="0"/>
          <c:showSerName val="0"/>
          <c:showPercent val="0"/>
          <c:showBubbleSize val="0"/>
        </c:dLbls>
        <c:gapWidth val="219"/>
        <c:overlap val="-27"/>
        <c:axId val="423337320"/>
        <c:axId val="423337712"/>
      </c:barChart>
      <c:catAx>
        <c:axId val="423337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23337712"/>
        <c:crosses val="autoZero"/>
        <c:auto val="1"/>
        <c:lblAlgn val="ctr"/>
        <c:lblOffset val="100"/>
        <c:noMultiLvlLbl val="0"/>
      </c:catAx>
      <c:valAx>
        <c:axId val="423337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337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6A5-4BE7-8916-774B0FB88A3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6A5-4BE7-8916-774B0FB88A3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6A5-4BE7-8916-774B0FB88A32}"/>
            </c:ext>
          </c:extLst>
        </c:ser>
        <c:dLbls>
          <c:showLegendKey val="0"/>
          <c:showVal val="0"/>
          <c:showCatName val="0"/>
          <c:showSerName val="0"/>
          <c:showPercent val="0"/>
          <c:showBubbleSize val="0"/>
        </c:dLbls>
        <c:gapWidth val="112"/>
        <c:axId val="423338496"/>
        <c:axId val="423338888"/>
      </c:barChart>
      <c:catAx>
        <c:axId val="423338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23338888"/>
        <c:crosses val="autoZero"/>
        <c:auto val="1"/>
        <c:lblAlgn val="ctr"/>
        <c:lblOffset val="100"/>
        <c:noMultiLvlLbl val="0"/>
      </c:catAx>
      <c:valAx>
        <c:axId val="423338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33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0F-411E-8976-C8404D7259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0F-411E-8976-C8404D7259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0F-411E-8976-C8404D7259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0F-411E-8976-C8404D7259E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30F-411E-8976-C8404D7259E8}"/>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B0-4C5D-A58F-81667E2E10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B0-4C5D-A58F-81667E2E10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B0-4C5D-A58F-81667E2E102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B0-4C5D-A58F-81667E2E102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BB0-4C5D-A58F-81667E2E1028}"/>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DB652-6644-4E32-A3D1-B2E7A17B1057}" type="datetimeFigureOut">
              <a:rPr lang="en-US" smtClean="0"/>
              <a:t>9/24/2019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80A04-F8A2-41D8-98B9-63806736722B}" type="slidenum">
              <a:rPr lang="en-US" smtClean="0"/>
              <a:t>‹#›</a:t>
            </a:fld>
            <a:endParaRPr lang="en-US"/>
          </a:p>
        </p:txBody>
      </p:sp>
    </p:spTree>
    <p:extLst>
      <p:ext uri="{BB962C8B-B14F-4D97-AF65-F5344CB8AC3E}">
        <p14:creationId xmlns:p14="http://schemas.microsoft.com/office/powerpoint/2010/main" val="162180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Note to presenter: </a:t>
            </a:r>
            <a:r>
              <a:rPr lang="en-US" sz="1200" dirty="0">
                <a:latin typeface="Arial" charset="0"/>
              </a:rPr>
              <a:t>The sessions are intended for presentation to supervisors and other individuals who manage employees. They are designed to be presented by an individual who has comprehensive knowledge of the FLSA and the employer</a:t>
            </a:r>
            <a:r>
              <a:rPr lang="ja-JP" altLang="en-US" sz="1200" dirty="0">
                <a:latin typeface="Arial" charset="0"/>
              </a:rPr>
              <a:t>’</a:t>
            </a:r>
            <a:r>
              <a:rPr lang="en-US" sz="1200" dirty="0">
                <a:latin typeface="Arial" charset="0"/>
              </a:rPr>
              <a:t>s state child labor and wage and hour laws. These sample presentations must be customized to match state laws and the employer</a:t>
            </a:r>
            <a:r>
              <a:rPr lang="ja-JP" altLang="en-US" sz="1200" dirty="0">
                <a:latin typeface="Arial" charset="0"/>
              </a:rPr>
              <a:t>’</a:t>
            </a:r>
            <a:r>
              <a:rPr lang="en-US" sz="1200" dirty="0">
                <a:latin typeface="Arial" charset="0"/>
              </a:rPr>
              <a:t>s own policies and practices. </a:t>
            </a:r>
          </a:p>
          <a:p>
            <a:endParaRPr lang="en-US" dirty="0"/>
          </a:p>
        </p:txBody>
      </p:sp>
      <p:sp>
        <p:nvSpPr>
          <p:cNvPr id="4" name="Slide Number Placeholder 3"/>
          <p:cNvSpPr>
            <a:spLocks noGrp="1"/>
          </p:cNvSpPr>
          <p:nvPr>
            <p:ph type="sldNum" sz="quarter" idx="10"/>
          </p:nvPr>
        </p:nvSpPr>
        <p:spPr/>
        <p:txBody>
          <a:bodyPr/>
          <a:lstStyle/>
          <a:p>
            <a:fld id="{8E89CB47-56B8-074C-AAC1-D3412E812EB2}" type="slidenum">
              <a:rPr lang="en-US" smtClean="0"/>
              <a:t>2</a:t>
            </a:fld>
            <a:endParaRPr lang="en-US" dirty="0"/>
          </a:p>
        </p:txBody>
      </p:sp>
    </p:spTree>
    <p:extLst>
      <p:ext uri="{BB962C8B-B14F-4D97-AF65-F5344CB8AC3E}">
        <p14:creationId xmlns:p14="http://schemas.microsoft.com/office/powerpoint/2010/main" val="4144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9CB47-56B8-074C-AAC1-D3412E812EB2}" type="slidenum">
              <a:rPr lang="en-US" smtClean="0"/>
              <a:t>3</a:t>
            </a:fld>
            <a:endParaRPr lang="en-US" dirty="0"/>
          </a:p>
        </p:txBody>
      </p:sp>
    </p:spTree>
    <p:extLst>
      <p:ext uri="{BB962C8B-B14F-4D97-AF65-F5344CB8AC3E}">
        <p14:creationId xmlns:p14="http://schemas.microsoft.com/office/powerpoint/2010/main" val="2765083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613" y="279056"/>
            <a:ext cx="277928" cy="349863"/>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2198" y="191282"/>
            <a:ext cx="699603" cy="880678"/>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HR EXPERTISE (HR KNOWLEDGE)</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2963" y="6441021"/>
            <a:ext cx="182834" cy="230156"/>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Fair Labor Standards </a:t>
            </a:r>
            <a:r>
              <a:rPr lang="en-US"/>
              <a:t>Act Training, </a:t>
            </a:r>
            <a:br>
              <a:rPr lang="en-US" dirty="0"/>
            </a:br>
            <a:r>
              <a:rPr lang="en-US" dirty="0"/>
              <a:t>Part 4: Exempt Employees</a:t>
            </a:r>
          </a:p>
        </p:txBody>
      </p:sp>
      <p:sp>
        <p:nvSpPr>
          <p:cNvPr id="3" name="Text Placeholder 2"/>
          <p:cNvSpPr>
            <a:spLocks noGrp="1"/>
          </p:cNvSpPr>
          <p:nvPr>
            <p:ph type="body" sz="quarter" idx="10"/>
          </p:nvPr>
        </p:nvSpPr>
        <p:spPr/>
        <p:txBody>
          <a:bodyPr/>
          <a:lstStyle/>
          <a:p>
            <a:endParaRPr lang="en-US" dirty="0"/>
          </a:p>
          <a:p>
            <a:r>
              <a:rPr lang="en-US" dirty="0"/>
              <a:t>September 2019</a:t>
            </a:r>
          </a:p>
          <a:p>
            <a:endParaRPr lang="en-US" dirty="0"/>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a:latin typeface="Arial" charset="0"/>
              </a:rPr>
              <a:t>Permitted Deductions from Salary (cont.)</a:t>
            </a:r>
          </a:p>
        </p:txBody>
      </p:sp>
      <p:sp>
        <p:nvSpPr>
          <p:cNvPr id="13316" name="Rectangle 3"/>
          <p:cNvSpPr>
            <a:spLocks noGrp="1" noChangeArrowheads="1"/>
          </p:cNvSpPr>
          <p:nvPr>
            <p:ph idx="1"/>
          </p:nvPr>
        </p:nvSpPr>
        <p:spPr/>
        <p:txBody>
          <a:bodyPr/>
          <a:lstStyle/>
          <a:p>
            <a:r>
              <a:rPr lang="en-US" dirty="0"/>
              <a:t>Deductions from pay are allowed (cont.):</a:t>
            </a:r>
          </a:p>
          <a:p>
            <a:pPr marL="285750" indent="-285750">
              <a:buFont typeface="Arial" panose="020B0604020202020204" pitchFamily="34" charset="0"/>
              <a:buChar char="•"/>
            </a:pPr>
            <a:r>
              <a:rPr lang="en-US" dirty="0"/>
              <a:t>In full or partial day increments for any unpaid leave taken under the Family and Medical Leave Act (</a:t>
            </a:r>
            <a:r>
              <a:rPr lang="en-US" dirty="0" err="1"/>
              <a:t>FMLA</a:t>
            </a:r>
            <a:r>
              <a:rPr lang="en-US" dirty="0"/>
              <a:t>).</a:t>
            </a:r>
          </a:p>
          <a:p>
            <a:pPr marL="285750" indent="-285750">
              <a:buFont typeface="Arial" panose="020B0604020202020204" pitchFamily="34" charset="0"/>
              <a:buChar char="•"/>
            </a:pPr>
            <a:r>
              <a:rPr lang="en-US" dirty="0"/>
              <a:t>For major safety rule infraction penalties.</a:t>
            </a:r>
          </a:p>
          <a:p>
            <a:pPr marL="285750" indent="-285750">
              <a:buFont typeface="Arial" panose="020B0604020202020204" pitchFamily="34" charset="0"/>
              <a:buChar char="•"/>
            </a:pPr>
            <a:r>
              <a:rPr lang="en-US" dirty="0"/>
              <a:t>In full day increments only for suspensions due to serious misconduct that violates a written company policy. Examples may include sexual harassment, workplace violence or use of drugs or alcohol. (Suspensions </a:t>
            </a:r>
            <a:r>
              <a:rPr lang="en-US" i="1" dirty="0"/>
              <a:t>cannot</a:t>
            </a:r>
            <a:r>
              <a:rPr lang="en-US" dirty="0"/>
              <a:t> be implemented for any attendance or performance issues.)</a:t>
            </a:r>
          </a:p>
          <a:p>
            <a:endParaRPr lang="en-US" dirty="0"/>
          </a:p>
          <a:p>
            <a:pPr eaLnBrk="1" hangingPunct="1"/>
            <a:endParaRPr lang="en-US" dirty="0">
              <a:latin typeface="Arial" charset="0"/>
            </a:endParaRPr>
          </a:p>
        </p:txBody>
      </p:sp>
      <p:sp>
        <p:nvSpPr>
          <p:cNvPr id="1331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02249F20-B3D4-2645-A110-9BB1E948FF63}" type="slidenum">
              <a:rPr lang="en-US">
                <a:solidFill>
                  <a:srgbClr val="618DD1"/>
                </a:solidFill>
              </a:rPr>
              <a:pPr/>
              <a:t>10</a:t>
            </a:fld>
            <a:endParaRPr lang="en-US" dirty="0">
              <a:solidFill>
                <a:srgbClr val="618DD1"/>
              </a:solidFill>
            </a:endParaRPr>
          </a:p>
        </p:txBody>
      </p:sp>
    </p:spTree>
    <p:extLst>
      <p:ext uri="{BB962C8B-B14F-4D97-AF65-F5344CB8AC3E}">
        <p14:creationId xmlns:p14="http://schemas.microsoft.com/office/powerpoint/2010/main" val="6967521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a:latin typeface="Arial" charset="0"/>
              </a:rPr>
              <a:t>Prohibited Deductions from Salary</a:t>
            </a:r>
          </a:p>
        </p:txBody>
      </p:sp>
      <p:sp>
        <p:nvSpPr>
          <p:cNvPr id="13316" name="Rectangle 3"/>
          <p:cNvSpPr>
            <a:spLocks noGrp="1" noChangeArrowheads="1"/>
          </p:cNvSpPr>
          <p:nvPr>
            <p:ph idx="1"/>
          </p:nvPr>
        </p:nvSpPr>
        <p:spPr/>
        <p:txBody>
          <a:bodyPr/>
          <a:lstStyle/>
          <a:p>
            <a:r>
              <a:rPr lang="en-US" dirty="0"/>
              <a:t>In general, an employer cannot deduct in partial days (exceptions being the first and last weeks of employment and FMLA leave).</a:t>
            </a:r>
          </a:p>
          <a:p>
            <a:r>
              <a:rPr lang="en-US" dirty="0"/>
              <a:t>Deductions cannot be made for jury or witness duty, except for a deduction for fees received, unless the employee performs no work the entire workweek.</a:t>
            </a:r>
          </a:p>
          <a:p>
            <a:r>
              <a:rPr lang="en-US" dirty="0"/>
              <a:t>Employers cannot dock pay for business closures or lack or work (holidays, days when employees are sent home early due to lack of work or due to the organization closing because of the weather).</a:t>
            </a:r>
          </a:p>
        </p:txBody>
      </p:sp>
      <p:sp>
        <p:nvSpPr>
          <p:cNvPr id="1331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02249F20-B3D4-2645-A110-9BB1E948FF63}" type="slidenum">
              <a:rPr lang="en-US">
                <a:solidFill>
                  <a:srgbClr val="618DD1"/>
                </a:solidFill>
              </a:rPr>
              <a:pPr/>
              <a:t>11</a:t>
            </a:fld>
            <a:endParaRPr lang="en-US" dirty="0">
              <a:solidFill>
                <a:srgbClr val="618DD1"/>
              </a:solidFill>
            </a:endParaRPr>
          </a:p>
        </p:txBody>
      </p:sp>
    </p:spTree>
    <p:extLst>
      <p:ext uri="{BB962C8B-B14F-4D97-AF65-F5344CB8AC3E}">
        <p14:creationId xmlns:p14="http://schemas.microsoft.com/office/powerpoint/2010/main" val="4375438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433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84872B6B-C224-684B-A4A5-A2A74F6A2A2E}" type="slidenum">
              <a:rPr lang="en-US">
                <a:solidFill>
                  <a:srgbClr val="618DD1"/>
                </a:solidFill>
              </a:rPr>
              <a:pPr/>
              <a:t>12</a:t>
            </a:fld>
            <a:endParaRPr lang="en-US" dirty="0">
              <a:solidFill>
                <a:srgbClr val="618DD1"/>
              </a:solidFill>
            </a:endParaRPr>
          </a:p>
        </p:txBody>
      </p:sp>
    </p:spTree>
    <p:extLst>
      <p:ext uri="{BB962C8B-B14F-4D97-AF65-F5344CB8AC3E}">
        <p14:creationId xmlns:p14="http://schemas.microsoft.com/office/powerpoint/2010/main" val="16715100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a:latin typeface="Arial" charset="0"/>
              </a:rPr>
              <a:t>Categories of Exemptions from FLSA Minimum Wage and Overtime Pay Requirements</a:t>
            </a:r>
          </a:p>
        </p:txBody>
      </p:sp>
      <p:sp>
        <p:nvSpPr>
          <p:cNvPr id="15364" name="Rectangle 3"/>
          <p:cNvSpPr>
            <a:spLocks noGrp="1" noChangeArrowheads="1"/>
          </p:cNvSpPr>
          <p:nvPr>
            <p:ph idx="1"/>
          </p:nvPr>
        </p:nvSpPr>
        <p:spPr/>
        <p:txBody>
          <a:bodyPr/>
          <a:lstStyle/>
          <a:p>
            <a:pPr marL="285750" indent="-285750" eaLnBrk="1" hangingPunct="1">
              <a:buClr>
                <a:srgbClr val="3B286E"/>
              </a:buClr>
              <a:buFont typeface="Arial" panose="020B0604020202020204" pitchFamily="34" charset="0"/>
              <a:buChar char="•"/>
            </a:pPr>
            <a:r>
              <a:rPr lang="en-US" dirty="0">
                <a:latin typeface="Arial" charset="0"/>
              </a:rPr>
              <a:t>Executive</a:t>
            </a:r>
          </a:p>
          <a:p>
            <a:pPr marL="285750" indent="-285750" eaLnBrk="1" hangingPunct="1">
              <a:buClr>
                <a:srgbClr val="3B286E"/>
              </a:buClr>
              <a:buFont typeface="Arial" panose="020B0604020202020204" pitchFamily="34" charset="0"/>
              <a:buChar char="•"/>
            </a:pPr>
            <a:r>
              <a:rPr lang="en-US" dirty="0">
                <a:latin typeface="Arial" charset="0"/>
              </a:rPr>
              <a:t>Administrative</a:t>
            </a:r>
          </a:p>
          <a:p>
            <a:pPr marL="285750" indent="-285750" eaLnBrk="1" hangingPunct="1">
              <a:buClr>
                <a:srgbClr val="3B286E"/>
              </a:buClr>
              <a:buFont typeface="Arial" panose="020B0604020202020204" pitchFamily="34" charset="0"/>
              <a:buChar char="•"/>
            </a:pPr>
            <a:r>
              <a:rPr lang="en-US" dirty="0">
                <a:latin typeface="Arial" charset="0"/>
              </a:rPr>
              <a:t>Professional</a:t>
            </a:r>
          </a:p>
          <a:p>
            <a:pPr marL="285750" indent="-285750" eaLnBrk="1" hangingPunct="1">
              <a:buClr>
                <a:srgbClr val="3B286E"/>
              </a:buClr>
              <a:buFont typeface="Arial" panose="020B0604020202020204" pitchFamily="34" charset="0"/>
              <a:buChar char="•"/>
            </a:pPr>
            <a:r>
              <a:rPr lang="en-US" dirty="0">
                <a:latin typeface="Arial" charset="0"/>
              </a:rPr>
              <a:t>Computer-related</a:t>
            </a:r>
          </a:p>
          <a:p>
            <a:pPr marL="285750" indent="-285750" eaLnBrk="1" hangingPunct="1">
              <a:buClr>
                <a:srgbClr val="3B286E"/>
              </a:buClr>
              <a:buFont typeface="Arial" panose="020B0604020202020204" pitchFamily="34" charset="0"/>
              <a:buChar char="•"/>
            </a:pPr>
            <a:r>
              <a:rPr lang="en-US" dirty="0">
                <a:latin typeface="Arial" charset="0"/>
              </a:rPr>
              <a:t>Outside sales</a:t>
            </a:r>
          </a:p>
          <a:p>
            <a:pPr marL="285750" indent="-285750" eaLnBrk="1" hangingPunct="1">
              <a:buClr>
                <a:srgbClr val="3B286E"/>
              </a:buClr>
              <a:buFont typeface="Arial" panose="020B0604020202020204" pitchFamily="34" charset="0"/>
              <a:buChar char="•"/>
            </a:pPr>
            <a:r>
              <a:rPr lang="en-US" dirty="0">
                <a:latin typeface="Arial" charset="0"/>
              </a:rPr>
              <a:t>Highly compensated employee</a:t>
            </a:r>
          </a:p>
          <a:p>
            <a:pPr marL="285750" indent="-285750" eaLnBrk="1" hangingPunct="1">
              <a:buClr>
                <a:srgbClr val="3B286E"/>
              </a:buClr>
              <a:buFont typeface="Arial" panose="020B0604020202020204" pitchFamily="34" charset="0"/>
              <a:buChar char="•"/>
            </a:pPr>
            <a:endParaRPr lang="en-US" dirty="0">
              <a:latin typeface="Arial" charset="0"/>
            </a:endParaRPr>
          </a:p>
        </p:txBody>
      </p:sp>
      <p:sp>
        <p:nvSpPr>
          <p:cNvPr id="1536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22BE4208-85A3-CB4A-B070-F6B21040519F}" type="slidenum">
              <a:rPr lang="en-US">
                <a:solidFill>
                  <a:srgbClr val="618DD1"/>
                </a:solidFill>
              </a:rPr>
              <a:pPr/>
              <a:t>13</a:t>
            </a:fld>
            <a:endParaRPr lang="en-US" dirty="0">
              <a:solidFill>
                <a:srgbClr val="618DD1"/>
              </a:solidFill>
            </a:endParaRPr>
          </a:p>
        </p:txBody>
      </p:sp>
    </p:spTree>
    <p:extLst>
      <p:ext uri="{BB962C8B-B14F-4D97-AF65-F5344CB8AC3E}">
        <p14:creationId xmlns:p14="http://schemas.microsoft.com/office/powerpoint/2010/main" val="11845149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dirty="0">
                <a:latin typeface="Arial" charset="0"/>
              </a:rPr>
              <a:t>Executive Exemption</a:t>
            </a:r>
          </a:p>
        </p:txBody>
      </p:sp>
      <p:sp>
        <p:nvSpPr>
          <p:cNvPr id="16388" name="Rectangle 3"/>
          <p:cNvSpPr>
            <a:spLocks noGrp="1" noChangeArrowheads="1"/>
          </p:cNvSpPr>
          <p:nvPr>
            <p:ph idx="1"/>
          </p:nvPr>
        </p:nvSpPr>
        <p:spPr/>
        <p:txBody>
          <a:bodyPr/>
          <a:lstStyle/>
          <a:p>
            <a:pPr marL="285750" indent="-285750" eaLnBrk="1" hangingPunct="1">
              <a:lnSpc>
                <a:spcPct val="90000"/>
              </a:lnSpc>
              <a:buFont typeface="Arial" panose="020B0604020202020204" pitchFamily="34" charset="0"/>
              <a:buChar char="•"/>
            </a:pPr>
            <a:r>
              <a:rPr lang="en-US" dirty="0">
                <a:latin typeface="Arial" charset="0"/>
              </a:rPr>
              <a:t>Must be paid at least the established minimum salary.</a:t>
            </a:r>
          </a:p>
          <a:p>
            <a:pPr marL="285750" indent="-285750" eaLnBrk="1" hangingPunct="1">
              <a:lnSpc>
                <a:spcPct val="90000"/>
              </a:lnSpc>
              <a:buFont typeface="Arial" panose="020B0604020202020204" pitchFamily="34" charset="0"/>
              <a:buChar char="•"/>
            </a:pPr>
            <a:r>
              <a:rPr lang="en-US" dirty="0">
                <a:latin typeface="Arial" charset="0"/>
              </a:rPr>
              <a:t>Primarily manages the company or a customarily recognized department of the company.</a:t>
            </a:r>
          </a:p>
          <a:p>
            <a:pPr marL="285750" indent="-285750" eaLnBrk="1" hangingPunct="1">
              <a:lnSpc>
                <a:spcPct val="90000"/>
              </a:lnSpc>
              <a:buFont typeface="Arial" panose="020B0604020202020204" pitchFamily="34" charset="0"/>
              <a:buChar char="•"/>
            </a:pPr>
            <a:r>
              <a:rPr lang="en-US" dirty="0">
                <a:latin typeface="Arial" charset="0"/>
              </a:rPr>
              <a:t>Customarily and regularly directs the work of two or more full-time employees or equivalents.</a:t>
            </a:r>
          </a:p>
          <a:p>
            <a:pPr marL="285750" indent="-285750" eaLnBrk="1" hangingPunct="1">
              <a:lnSpc>
                <a:spcPct val="90000"/>
              </a:lnSpc>
              <a:buFont typeface="Arial" panose="020B0604020202020204" pitchFamily="34" charset="0"/>
              <a:buChar char="•"/>
            </a:pPr>
            <a:r>
              <a:rPr lang="en-US" dirty="0">
                <a:latin typeface="Arial" charset="0"/>
              </a:rPr>
              <a:t>Has the authority to hire or fire other employees or make recommendations that carry weight on significant employment decisions.</a:t>
            </a:r>
          </a:p>
          <a:p>
            <a:pPr eaLnBrk="1" hangingPunct="1">
              <a:lnSpc>
                <a:spcPct val="90000"/>
              </a:lnSpc>
            </a:pPr>
            <a:endParaRPr lang="en-US" dirty="0">
              <a:latin typeface="Arial" charset="0"/>
            </a:endParaRPr>
          </a:p>
        </p:txBody>
      </p:sp>
      <p:sp>
        <p:nvSpPr>
          <p:cNvPr id="1638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324B09C3-E30D-A548-847E-19BF371272F0}" type="slidenum">
              <a:rPr lang="en-US">
                <a:solidFill>
                  <a:srgbClr val="618DD1"/>
                </a:solidFill>
              </a:rPr>
              <a:pPr/>
              <a:t>14</a:t>
            </a:fld>
            <a:endParaRPr lang="en-US" dirty="0">
              <a:solidFill>
                <a:srgbClr val="618DD1"/>
              </a:solidFill>
            </a:endParaRPr>
          </a:p>
        </p:txBody>
      </p:sp>
    </p:spTree>
    <p:extLst>
      <p:ext uri="{BB962C8B-B14F-4D97-AF65-F5344CB8AC3E}">
        <p14:creationId xmlns:p14="http://schemas.microsoft.com/office/powerpoint/2010/main" val="22830736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latin typeface="Arial" charset="0"/>
              </a:rPr>
              <a:t>Administrative Exemption</a:t>
            </a:r>
          </a:p>
        </p:txBody>
      </p:sp>
      <p:sp>
        <p:nvSpPr>
          <p:cNvPr id="17412" name="Rectangle 3"/>
          <p:cNvSpPr>
            <a:spLocks noGrp="1" noChangeArrowheads="1"/>
          </p:cNvSpPr>
          <p:nvPr>
            <p:ph idx="1"/>
          </p:nvPr>
        </p:nvSpPr>
        <p:spPr/>
        <p:txBody>
          <a:bodyPr/>
          <a:lstStyle/>
          <a:p>
            <a:pPr marL="285750" indent="-285750">
              <a:lnSpc>
                <a:spcPct val="90000"/>
              </a:lnSpc>
              <a:buFont typeface="Arial" panose="020B0604020202020204" pitchFamily="34" charset="0"/>
              <a:buChar char="•"/>
            </a:pPr>
            <a:r>
              <a:rPr lang="en-US" dirty="0">
                <a:latin typeface="Arial" charset="0"/>
              </a:rPr>
              <a:t>Must be paid at least the established minimum salary.</a:t>
            </a:r>
          </a:p>
          <a:p>
            <a:pPr marL="285750" indent="-285750" eaLnBrk="1" hangingPunct="1">
              <a:lnSpc>
                <a:spcPct val="90000"/>
              </a:lnSpc>
              <a:buFont typeface="Arial" panose="020B0604020202020204" pitchFamily="34" charset="0"/>
              <a:buChar char="•"/>
            </a:pPr>
            <a:r>
              <a:rPr lang="en-US" dirty="0">
                <a:latin typeface="Arial" charset="0"/>
              </a:rPr>
              <a:t>Primarily performs office or nonmanual work directly related to the management or general business operations of the company.</a:t>
            </a:r>
          </a:p>
          <a:p>
            <a:pPr marL="285750" indent="-285750" eaLnBrk="1" hangingPunct="1">
              <a:lnSpc>
                <a:spcPct val="90000"/>
              </a:lnSpc>
              <a:buFont typeface="Arial" panose="020B0604020202020204" pitchFamily="34" charset="0"/>
              <a:buChar char="•"/>
            </a:pPr>
            <a:r>
              <a:rPr lang="en-US" dirty="0">
                <a:latin typeface="Arial" charset="0"/>
              </a:rPr>
              <a:t>Engages in work requiring the exercise of discretion and independent judgment with respect to matters of significance.</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87577869-1E2A-5E45-B820-4D70C9D9971A}" type="slidenum">
              <a:rPr lang="en-US">
                <a:solidFill>
                  <a:srgbClr val="618DD1"/>
                </a:solidFill>
              </a:rPr>
              <a:pPr/>
              <a:t>15</a:t>
            </a:fld>
            <a:endParaRPr lang="en-US" dirty="0">
              <a:solidFill>
                <a:srgbClr val="618DD1"/>
              </a:solidFill>
            </a:endParaRPr>
          </a:p>
        </p:txBody>
      </p:sp>
    </p:spTree>
    <p:extLst>
      <p:ext uri="{BB962C8B-B14F-4D97-AF65-F5344CB8AC3E}">
        <p14:creationId xmlns:p14="http://schemas.microsoft.com/office/powerpoint/2010/main" val="7337474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Professional (Learned and Creative) Exemption</a:t>
            </a:r>
          </a:p>
        </p:txBody>
      </p:sp>
      <p:sp>
        <p:nvSpPr>
          <p:cNvPr id="18436" name="Rectangle 3"/>
          <p:cNvSpPr>
            <a:spLocks noGrp="1" noChangeArrowheads="1"/>
          </p:cNvSpPr>
          <p:nvPr>
            <p:ph idx="1"/>
          </p:nvPr>
        </p:nvSpPr>
        <p:spPr/>
        <p:txBody>
          <a:bodyPr/>
          <a:lstStyle/>
          <a:p>
            <a:pPr eaLnBrk="1" hangingPunct="1">
              <a:lnSpc>
                <a:spcPct val="90000"/>
              </a:lnSpc>
              <a:buFontTx/>
              <a:buNone/>
            </a:pPr>
            <a:r>
              <a:rPr lang="en-US" dirty="0">
                <a:latin typeface="Arial" charset="0"/>
              </a:rPr>
              <a:t>Learned professional:</a:t>
            </a:r>
          </a:p>
          <a:p>
            <a:pPr marL="285750" indent="-285750">
              <a:lnSpc>
                <a:spcPct val="90000"/>
              </a:lnSpc>
              <a:buFont typeface="Arial" panose="020B0604020202020204" pitchFamily="34" charset="0"/>
              <a:buChar char="•"/>
            </a:pPr>
            <a:r>
              <a:rPr lang="en-US" dirty="0">
                <a:latin typeface="Arial" charset="0"/>
              </a:rPr>
              <a:t>Must be paid at least the established minimum salary.*</a:t>
            </a:r>
          </a:p>
          <a:p>
            <a:pPr marL="285750" indent="-285750" eaLnBrk="1" hangingPunct="1">
              <a:lnSpc>
                <a:spcPct val="90000"/>
              </a:lnSpc>
              <a:buFont typeface="Arial" panose="020B0604020202020204" pitchFamily="34" charset="0"/>
              <a:buChar char="•"/>
            </a:pPr>
            <a:r>
              <a:rPr lang="en-US" dirty="0">
                <a:latin typeface="Arial" charset="0"/>
              </a:rPr>
              <a:t>Primarily performs work that requires advanced knowledge and that is primarily intellectual in character and includes the exercise of discretion and independent judgment.</a:t>
            </a:r>
          </a:p>
          <a:p>
            <a:pPr marL="285750" indent="-285750">
              <a:buFont typeface="Arial" panose="020B0604020202020204" pitchFamily="34" charset="0"/>
              <a:buChar char="•"/>
            </a:pPr>
            <a:r>
              <a:rPr lang="en-US" dirty="0">
                <a:latin typeface="Arial" charset="0"/>
              </a:rPr>
              <a:t>Must have advanced knowledge in a field of science or learning.</a:t>
            </a:r>
          </a:p>
          <a:p>
            <a:pPr marL="285750" indent="-285750">
              <a:buFont typeface="Arial" panose="020B0604020202020204" pitchFamily="34" charset="0"/>
              <a:buChar char="•"/>
            </a:pPr>
            <a:r>
              <a:rPr lang="en-US" dirty="0">
                <a:latin typeface="Arial" charset="0"/>
              </a:rPr>
              <a:t>Must have acquired the advanced knowledge in a prolonged course of specialized intellectual instruction (appropriate academic degree or combination of degree and experience).</a:t>
            </a:r>
          </a:p>
          <a:p>
            <a:r>
              <a:rPr lang="en-US" dirty="0">
                <a:latin typeface="Arial" charset="0"/>
              </a:rPr>
              <a:t>Examples: accountant, nurse, engineer.</a:t>
            </a:r>
          </a:p>
          <a:p>
            <a:pPr>
              <a:lnSpc>
                <a:spcPct val="90000"/>
              </a:lnSpc>
            </a:pPr>
            <a:r>
              <a:rPr lang="en-US" dirty="0">
                <a:latin typeface="Arial" charset="0"/>
              </a:rPr>
              <a:t>*Teachers, licensed/certified practitioners of law and medicine, medical interns and residents do not have to be paid on a salary basis.</a:t>
            </a:r>
          </a:p>
          <a:p>
            <a:pPr eaLnBrk="1" hangingPunct="1">
              <a:lnSpc>
                <a:spcPct val="90000"/>
              </a:lnSpc>
              <a:buFontTx/>
              <a:buNone/>
            </a:pPr>
            <a:endParaRPr lang="en-US" dirty="0">
              <a:latin typeface="Arial" charset="0"/>
            </a:endParaRPr>
          </a:p>
          <a:p>
            <a:pPr eaLnBrk="1" hangingPunct="1">
              <a:lnSpc>
                <a:spcPct val="90000"/>
              </a:lnSpc>
              <a:buFontTx/>
              <a:buNone/>
            </a:pPr>
            <a:endParaRPr lang="en-US" sz="1200" dirty="0">
              <a:latin typeface="Arial" charset="0"/>
            </a:endParaRPr>
          </a:p>
          <a:p>
            <a:pPr eaLnBrk="1" hangingPunct="1">
              <a:lnSpc>
                <a:spcPct val="90000"/>
              </a:lnSpc>
              <a:buFontTx/>
              <a:buNone/>
            </a:pPr>
            <a:endParaRPr lang="en-US" sz="1200" dirty="0">
              <a:latin typeface="Arial" charset="0"/>
            </a:endParaRP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E319B153-90BB-2F48-A423-DE26A2F1D2D0}" type="slidenum">
              <a:rPr lang="en-US">
                <a:solidFill>
                  <a:srgbClr val="618DD1"/>
                </a:solidFill>
              </a:rPr>
              <a:pPr/>
              <a:t>16</a:t>
            </a:fld>
            <a:endParaRPr lang="en-US" dirty="0">
              <a:solidFill>
                <a:srgbClr val="618DD1"/>
              </a:solidFill>
            </a:endParaRPr>
          </a:p>
        </p:txBody>
      </p:sp>
    </p:spTree>
    <p:extLst>
      <p:ext uri="{BB962C8B-B14F-4D97-AF65-F5344CB8AC3E}">
        <p14:creationId xmlns:p14="http://schemas.microsoft.com/office/powerpoint/2010/main" val="158092590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dirty="0">
                <a:latin typeface="Arial" charset="0"/>
              </a:rPr>
              <a:t>Professional (Learned and Creative) Exemption (cont.)</a:t>
            </a:r>
          </a:p>
        </p:txBody>
      </p:sp>
      <p:sp>
        <p:nvSpPr>
          <p:cNvPr id="20484" name="Rectangle 3"/>
          <p:cNvSpPr>
            <a:spLocks noGrp="1" noChangeArrowheads="1"/>
          </p:cNvSpPr>
          <p:nvPr>
            <p:ph idx="1"/>
          </p:nvPr>
        </p:nvSpPr>
        <p:spPr/>
        <p:txBody>
          <a:bodyPr/>
          <a:lstStyle/>
          <a:p>
            <a:pPr eaLnBrk="1" hangingPunct="1">
              <a:buFontTx/>
              <a:buNone/>
            </a:pPr>
            <a:r>
              <a:rPr lang="en-US" dirty="0">
                <a:latin typeface="Arial" charset="0"/>
              </a:rPr>
              <a:t>Creative professional:</a:t>
            </a:r>
          </a:p>
          <a:p>
            <a:pPr marL="285750" indent="-285750">
              <a:buClr>
                <a:srgbClr val="3B286E"/>
              </a:buClr>
              <a:buFont typeface="Arial" panose="020B0604020202020204" pitchFamily="34" charset="0"/>
              <a:buChar char="•"/>
            </a:pPr>
            <a:r>
              <a:rPr lang="en-US" dirty="0">
                <a:latin typeface="Arial" charset="0"/>
              </a:rPr>
              <a:t>Must be paid at least the established minimum salary. </a:t>
            </a:r>
          </a:p>
          <a:p>
            <a:pPr marL="285750" indent="-285750">
              <a:buClr>
                <a:srgbClr val="3B286E"/>
              </a:buClr>
              <a:buFont typeface="Arial" panose="020B0604020202020204" pitchFamily="34" charset="0"/>
              <a:buChar char="•"/>
            </a:pPr>
            <a:r>
              <a:rPr lang="en-US" dirty="0">
                <a:latin typeface="Arial" charset="0"/>
              </a:rPr>
              <a:t>Primarily performs work requiring invention, imagination, originality or talent in a recognized field of artistic or creative endeavor as opposed to routine mental, manual or physical work.</a:t>
            </a:r>
          </a:p>
          <a:p>
            <a:pPr eaLnBrk="1" hangingPunct="1">
              <a:buClr>
                <a:srgbClr val="3B286E"/>
              </a:buClr>
            </a:pPr>
            <a:r>
              <a:rPr lang="en-US" dirty="0">
                <a:latin typeface="Arial" charset="0"/>
              </a:rPr>
              <a:t>Recognized fields of creative professionals include acting, music, writing and graphic arts.</a:t>
            </a:r>
          </a:p>
          <a:p>
            <a:pPr eaLnBrk="1" hangingPunct="1">
              <a:buFontTx/>
              <a:buNone/>
            </a:pPr>
            <a:endParaRPr lang="en-US" dirty="0">
              <a:latin typeface="Arial" charset="0"/>
            </a:endParaRPr>
          </a:p>
        </p:txBody>
      </p:sp>
      <p:sp>
        <p:nvSpPr>
          <p:cNvPr id="2048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DF9634AA-1EF0-8146-B8FB-D529CCBE71F5}" type="slidenum">
              <a:rPr lang="en-US">
                <a:solidFill>
                  <a:srgbClr val="618DD1"/>
                </a:solidFill>
              </a:rPr>
              <a:pPr/>
              <a:t>17</a:t>
            </a:fld>
            <a:endParaRPr lang="en-US" dirty="0">
              <a:solidFill>
                <a:srgbClr val="618DD1"/>
              </a:solidFill>
            </a:endParaRPr>
          </a:p>
        </p:txBody>
      </p:sp>
    </p:spTree>
    <p:extLst>
      <p:ext uri="{BB962C8B-B14F-4D97-AF65-F5344CB8AC3E}">
        <p14:creationId xmlns:p14="http://schemas.microsoft.com/office/powerpoint/2010/main" val="19517558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dirty="0">
                <a:latin typeface="Arial" charset="0"/>
              </a:rPr>
              <a:t>Computer-Related Exemption</a:t>
            </a:r>
          </a:p>
        </p:txBody>
      </p:sp>
      <p:sp>
        <p:nvSpPr>
          <p:cNvPr id="21508" name="Rectangle 3"/>
          <p:cNvSpPr>
            <a:spLocks noGrp="1" noChangeArrowheads="1"/>
          </p:cNvSpPr>
          <p:nvPr>
            <p:ph idx="1"/>
          </p:nvPr>
        </p:nvSpPr>
        <p:spPr/>
        <p:txBody>
          <a:bodyPr/>
          <a:lstStyle/>
          <a:p>
            <a:pPr marL="285750" indent="-285750">
              <a:buFont typeface="Arial" panose="020B0604020202020204" pitchFamily="34" charset="0"/>
              <a:buChar char="•"/>
            </a:pPr>
            <a:r>
              <a:rPr lang="en-US" dirty="0">
                <a:latin typeface="Arial" charset="0"/>
              </a:rPr>
              <a:t>Must be paid at least the established minimum salary </a:t>
            </a:r>
            <a:r>
              <a:rPr lang="en-US" i="1" dirty="0">
                <a:latin typeface="Arial" charset="0"/>
              </a:rPr>
              <a:t>or</a:t>
            </a:r>
            <a:r>
              <a:rPr lang="en-US" dirty="0">
                <a:latin typeface="Arial" charset="0"/>
              </a:rPr>
              <a:t> at least $27.63 per hour. (Does not have to be paid on a salary basis. If paid hourly, must be paid at least straight time for all hours worked, even hours over 40 in a workweek.)</a:t>
            </a:r>
          </a:p>
          <a:p>
            <a:pPr eaLnBrk="1" hangingPunct="1"/>
            <a:r>
              <a:rPr lang="en-US" dirty="0">
                <a:latin typeface="Arial" charset="0"/>
              </a:rPr>
              <a:t>Primary duty consists of one of the following:</a:t>
            </a:r>
          </a:p>
          <a:p>
            <a:pPr marL="628650" lvl="1" indent="-285750" eaLnBrk="1" hangingPunct="1">
              <a:buFont typeface="Arial" panose="020B0604020202020204" pitchFamily="34" charset="0"/>
              <a:buChar char="•"/>
            </a:pPr>
            <a:r>
              <a:rPr lang="en-US" dirty="0">
                <a:latin typeface="Arial" charset="0"/>
              </a:rPr>
              <a:t>The application of system-analyst techniques and procedures, including consulting with users to determine hardware, software or systems specifications.</a:t>
            </a:r>
          </a:p>
          <a:p>
            <a:pPr marL="628650" lvl="1" indent="-285750">
              <a:buFont typeface="Arial" panose="020B0604020202020204" pitchFamily="34" charset="0"/>
              <a:buChar char="•"/>
            </a:pPr>
            <a:r>
              <a:rPr lang="en-US" dirty="0">
                <a:latin typeface="Arial" charset="0"/>
              </a:rPr>
              <a:t>The design, development, documentation, analysis, creation, testing or modification of computer systems or programs.</a:t>
            </a:r>
          </a:p>
          <a:p>
            <a:pPr lvl="1"/>
            <a:endParaRPr lang="en-US" dirty="0">
              <a:latin typeface="Arial" charset="0"/>
            </a:endParaRPr>
          </a:p>
          <a:p>
            <a:pPr lvl="1" eaLnBrk="1" hangingPunct="1"/>
            <a:endParaRPr lang="en-US" dirty="0">
              <a:latin typeface="Arial" charset="0"/>
            </a:endParaRPr>
          </a:p>
        </p:txBody>
      </p:sp>
      <p:sp>
        <p:nvSpPr>
          <p:cNvPr id="2150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945244C6-2AE2-4C46-BAFD-3B78507B9C25}" type="slidenum">
              <a:rPr lang="en-US">
                <a:solidFill>
                  <a:srgbClr val="618DD1"/>
                </a:solidFill>
              </a:rPr>
              <a:pPr/>
              <a:t>18</a:t>
            </a:fld>
            <a:endParaRPr lang="en-US" dirty="0">
              <a:solidFill>
                <a:srgbClr val="618DD1"/>
              </a:solidFill>
            </a:endParaRPr>
          </a:p>
        </p:txBody>
      </p:sp>
    </p:spTree>
    <p:extLst>
      <p:ext uri="{BB962C8B-B14F-4D97-AF65-F5344CB8AC3E}">
        <p14:creationId xmlns:p14="http://schemas.microsoft.com/office/powerpoint/2010/main" val="25733936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dirty="0">
                <a:latin typeface="Arial" charset="0"/>
              </a:rPr>
              <a:t>Computer-Related Exemption (cont.)</a:t>
            </a:r>
          </a:p>
        </p:txBody>
      </p:sp>
      <p:sp>
        <p:nvSpPr>
          <p:cNvPr id="22532" name="Rectangle 3"/>
          <p:cNvSpPr>
            <a:spLocks noGrp="1" noChangeArrowheads="1"/>
          </p:cNvSpPr>
          <p:nvPr>
            <p:ph idx="1"/>
          </p:nvPr>
        </p:nvSpPr>
        <p:spPr/>
        <p:txBody>
          <a:bodyPr/>
          <a:lstStyle/>
          <a:p>
            <a:pPr lvl="1"/>
            <a:endParaRPr lang="en-US" dirty="0">
              <a:latin typeface="Arial" charset="0"/>
            </a:endParaRPr>
          </a:p>
          <a:p>
            <a:pPr marL="628650" lvl="1" indent="-285750">
              <a:buFont typeface="Arial" panose="020B0604020202020204" pitchFamily="34" charset="0"/>
              <a:buChar char="•"/>
            </a:pPr>
            <a:r>
              <a:rPr lang="en-US" dirty="0">
                <a:latin typeface="Arial" charset="0"/>
              </a:rPr>
              <a:t>The design, documentation, testing, creation or modification of computer programs related to machine-operating systems.</a:t>
            </a:r>
          </a:p>
          <a:p>
            <a:pPr marL="628650" lvl="1" indent="-285750">
              <a:buFont typeface="Arial" panose="020B0604020202020204" pitchFamily="34" charset="0"/>
              <a:buChar char="•"/>
            </a:pPr>
            <a:endParaRPr lang="en-US" dirty="0">
              <a:latin typeface="Arial" charset="0"/>
            </a:endParaRPr>
          </a:p>
          <a:p>
            <a:pPr marL="628650" lvl="1" indent="-285750">
              <a:buFont typeface="Arial" panose="020B0604020202020204" pitchFamily="34" charset="0"/>
              <a:buChar char="•"/>
            </a:pPr>
            <a:r>
              <a:rPr lang="en-US" dirty="0">
                <a:latin typeface="Arial" charset="0"/>
              </a:rPr>
              <a:t>A combination of these duties that requires the same level of skills.</a:t>
            </a:r>
            <a:endParaRPr lang="en-US" sz="1400" dirty="0">
              <a:latin typeface="Arial" charset="0"/>
            </a:endParaRPr>
          </a:p>
          <a:p>
            <a:pPr eaLnBrk="1" hangingPunct="1">
              <a:lnSpc>
                <a:spcPct val="90000"/>
              </a:lnSpc>
            </a:pPr>
            <a:endParaRPr lang="en-US" sz="1600" dirty="0">
              <a:latin typeface="Arial" charset="0"/>
            </a:endParaRPr>
          </a:p>
          <a:p>
            <a:pPr eaLnBrk="1" hangingPunct="1">
              <a:lnSpc>
                <a:spcPct val="90000"/>
              </a:lnSpc>
            </a:pPr>
            <a:r>
              <a:rPr lang="en-US" dirty="0">
                <a:latin typeface="Arial" charset="0"/>
              </a:rPr>
              <a:t>Examples: network analyst, developer, software engineer.</a:t>
            </a:r>
          </a:p>
        </p:txBody>
      </p:sp>
      <p:sp>
        <p:nvSpPr>
          <p:cNvPr id="2253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599A50AA-43B4-2240-AD16-7105D97A07A1}" type="slidenum">
              <a:rPr lang="en-US">
                <a:solidFill>
                  <a:srgbClr val="618DD1"/>
                </a:solidFill>
              </a:rPr>
              <a:pPr/>
              <a:t>19</a:t>
            </a:fld>
            <a:endParaRPr lang="en-US" dirty="0">
              <a:solidFill>
                <a:srgbClr val="618DD1"/>
              </a:solidFill>
            </a:endParaRPr>
          </a:p>
        </p:txBody>
      </p:sp>
    </p:spTree>
    <p:extLst>
      <p:ext uri="{BB962C8B-B14F-4D97-AF65-F5344CB8AC3E}">
        <p14:creationId xmlns:p14="http://schemas.microsoft.com/office/powerpoint/2010/main" val="406887004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latin typeface="Arial" charset="0"/>
              </a:rPr>
              <a:t>Introduction</a:t>
            </a:r>
          </a:p>
        </p:txBody>
      </p:sp>
      <p:sp>
        <p:nvSpPr>
          <p:cNvPr id="6148" name="Rectangle 3"/>
          <p:cNvSpPr>
            <a:spLocks noGrp="1" noChangeArrowheads="1"/>
          </p:cNvSpPr>
          <p:nvPr>
            <p:ph idx="1"/>
          </p:nvPr>
        </p:nvSpPr>
        <p:spPr/>
        <p:txBody>
          <a:bodyPr/>
          <a:lstStyle/>
          <a:p>
            <a:r>
              <a:rPr lang="en-US" dirty="0">
                <a:latin typeface="Arial" charset="0"/>
              </a:rPr>
              <a:t>The Fair Labor Standards Act (FLSA) was passed in 1938. It sets standards for child labor, minimum wage and overtime pay. Since the passage of the Equal Pay Act in 1963 as part of the FLSA, the act also prohibits gender-based wage discrimination.</a:t>
            </a:r>
          </a:p>
          <a:p>
            <a:r>
              <a:rPr lang="en-US" dirty="0">
                <a:latin typeface="Arial" charset="0"/>
              </a:rPr>
              <a:t>It is essential for you, as supervisors, in addition to the human resource staff, to know how to comply with the FLSA and with state child labor and wage and hour laws. </a:t>
            </a:r>
          </a:p>
          <a:p>
            <a:r>
              <a:rPr lang="en-US" dirty="0">
                <a:latin typeface="Arial" charset="0"/>
              </a:rPr>
              <a:t>This training will provide you with knowledge of the FLSA to ensure the full and correct compliance with this important labor law. </a:t>
            </a:r>
          </a:p>
          <a:p>
            <a:pPr eaLnBrk="1" hangingPunct="1">
              <a:buFontTx/>
              <a:buNone/>
            </a:pPr>
            <a:endParaRPr lang="en-US" dirty="0">
              <a:latin typeface="Arial" charset="0"/>
            </a:endParaRPr>
          </a:p>
        </p:txBody>
      </p:sp>
      <p:sp>
        <p:nvSpPr>
          <p:cNvPr id="61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B9410C86-79F2-C946-8CC4-1005F45FBA70}" type="slidenum">
              <a:rPr lang="en-US">
                <a:solidFill>
                  <a:srgbClr val="618DD1"/>
                </a:solidFill>
              </a:rPr>
              <a:pPr/>
              <a:t>2</a:t>
            </a:fld>
            <a:endParaRPr lang="en-US" dirty="0">
              <a:solidFill>
                <a:srgbClr val="618DD1"/>
              </a:solidFill>
            </a:endParaRPr>
          </a:p>
        </p:txBody>
      </p:sp>
    </p:spTree>
    <p:extLst>
      <p:ext uri="{BB962C8B-B14F-4D97-AF65-F5344CB8AC3E}">
        <p14:creationId xmlns:p14="http://schemas.microsoft.com/office/powerpoint/2010/main" val="3724103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dirty="0">
                <a:latin typeface="Arial" charset="0"/>
              </a:rPr>
              <a:t>Outside Sales Exemption</a:t>
            </a:r>
          </a:p>
        </p:txBody>
      </p:sp>
      <p:sp>
        <p:nvSpPr>
          <p:cNvPr id="23556" name="Rectangle 3"/>
          <p:cNvSpPr>
            <a:spLocks noGrp="1" noChangeArrowheads="1"/>
          </p:cNvSpPr>
          <p:nvPr>
            <p:ph idx="1"/>
          </p:nvPr>
        </p:nvSpPr>
        <p:spPr/>
        <p:txBody>
          <a:bodyPr/>
          <a:lstStyle/>
          <a:p>
            <a:pPr marL="285750" indent="-285750" eaLnBrk="1" hangingPunct="1">
              <a:buFont typeface="Arial" panose="020B0604020202020204" pitchFamily="34" charset="0"/>
              <a:buChar char="•"/>
            </a:pPr>
            <a:r>
              <a:rPr lang="en-US" dirty="0">
                <a:latin typeface="Arial" charset="0"/>
              </a:rPr>
              <a:t>Does </a:t>
            </a:r>
            <a:r>
              <a:rPr lang="en-US" i="1" dirty="0">
                <a:latin typeface="Arial" charset="0"/>
              </a:rPr>
              <a:t>not</a:t>
            </a:r>
            <a:r>
              <a:rPr lang="en-US" dirty="0">
                <a:latin typeface="Arial" charset="0"/>
              </a:rPr>
              <a:t> have to be paid on a salary basis. (Can be paid commission only.)</a:t>
            </a:r>
          </a:p>
          <a:p>
            <a:pPr marL="285750" indent="-285750" eaLnBrk="1" hangingPunct="1">
              <a:buFont typeface="Arial" panose="020B0604020202020204" pitchFamily="34" charset="0"/>
              <a:buChar char="•"/>
            </a:pPr>
            <a:r>
              <a:rPr lang="en-US" dirty="0">
                <a:latin typeface="Arial" charset="0"/>
              </a:rPr>
              <a:t>Primarily makes sales or obtains orders for contracts for services or for the use of facilities for which consideration is paid by a client or customer.</a:t>
            </a:r>
          </a:p>
          <a:p>
            <a:pPr marL="285750" indent="-285750" eaLnBrk="1" hangingPunct="1">
              <a:buFont typeface="Arial" panose="020B0604020202020204" pitchFamily="34" charset="0"/>
              <a:buChar char="•"/>
            </a:pPr>
            <a:r>
              <a:rPr lang="en-US" dirty="0">
                <a:latin typeface="Arial" charset="0"/>
              </a:rPr>
              <a:t>Is customarily and regularly engaged away from the employer’s place of business.</a:t>
            </a:r>
            <a:endParaRPr lang="en-US" sz="1200" dirty="0">
              <a:latin typeface="Arial" charset="0"/>
            </a:endParaRPr>
          </a:p>
        </p:txBody>
      </p:sp>
      <p:sp>
        <p:nvSpPr>
          <p:cNvPr id="2355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FFEB7733-9090-9B4F-91FF-3B7A0D728E0F}" type="slidenum">
              <a:rPr lang="en-US">
                <a:solidFill>
                  <a:srgbClr val="618DD1"/>
                </a:solidFill>
              </a:rPr>
              <a:pPr/>
              <a:t>20</a:t>
            </a:fld>
            <a:endParaRPr lang="en-US" dirty="0">
              <a:solidFill>
                <a:srgbClr val="618DD1"/>
              </a:solidFill>
            </a:endParaRPr>
          </a:p>
        </p:txBody>
      </p:sp>
    </p:spTree>
    <p:extLst>
      <p:ext uri="{BB962C8B-B14F-4D97-AF65-F5344CB8AC3E}">
        <p14:creationId xmlns:p14="http://schemas.microsoft.com/office/powerpoint/2010/main" val="373937254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dirty="0">
                <a:latin typeface="Arial" charset="0"/>
              </a:rPr>
              <a:t>Highly Compensated Exemption</a:t>
            </a:r>
          </a:p>
        </p:txBody>
      </p:sp>
      <p:sp>
        <p:nvSpPr>
          <p:cNvPr id="24580" name="Rectangle 3"/>
          <p:cNvSpPr>
            <a:spLocks noGrp="1" noChangeArrowheads="1"/>
          </p:cNvSpPr>
          <p:nvPr>
            <p:ph idx="1"/>
          </p:nvPr>
        </p:nvSpPr>
        <p:spPr/>
        <p:txBody>
          <a:bodyPr/>
          <a:lstStyle/>
          <a:p>
            <a:pPr marL="285750" indent="-285750" eaLnBrk="1" hangingPunct="1">
              <a:buFont typeface="Arial" panose="020B0604020202020204" pitchFamily="34" charset="0"/>
              <a:buChar char="•"/>
            </a:pPr>
            <a:r>
              <a:rPr lang="en-US" dirty="0">
                <a:latin typeface="Arial" charset="0"/>
              </a:rPr>
              <a:t>Must be paid a higher salary, established by the U.S. Department of Labor, which includes at least the regular salary minimum paid on a weekly basis. This annual salary for the highly compensated exemption may consist of commissions, nondiscretionary bonuses and other nondiscretionary compensation.</a:t>
            </a:r>
          </a:p>
          <a:p>
            <a:pPr marL="285750" indent="-285750">
              <a:buFont typeface="Arial" panose="020B0604020202020204" pitchFamily="34" charset="0"/>
              <a:buChar char="•"/>
            </a:pPr>
            <a:r>
              <a:rPr lang="en-US" dirty="0">
                <a:latin typeface="Arial" charset="0"/>
              </a:rPr>
              <a:t>Customarily and regularly performs at least one of the exempt duties or responsibilities of the executive, administrative or professional exemption.</a:t>
            </a:r>
          </a:p>
          <a:p>
            <a:pPr marL="285750" indent="-285750">
              <a:buFont typeface="Arial" panose="020B0604020202020204" pitchFamily="34" charset="0"/>
              <a:buChar char="•"/>
            </a:pPr>
            <a:r>
              <a:rPr lang="en-US" dirty="0">
                <a:latin typeface="Arial" charset="0"/>
              </a:rPr>
              <a:t>Primarily performs nonmanual office work.</a:t>
            </a:r>
          </a:p>
          <a:p>
            <a:pPr eaLnBrk="1" hangingPunct="1"/>
            <a:endParaRPr lang="en-US" dirty="0">
              <a:latin typeface="Arial" charset="0"/>
            </a:endParaRPr>
          </a:p>
        </p:txBody>
      </p:sp>
      <p:sp>
        <p:nvSpPr>
          <p:cNvPr id="2457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40614568-CD5E-244C-86FE-6F21AFBFCBFF}" type="slidenum">
              <a:rPr lang="en-US">
                <a:solidFill>
                  <a:srgbClr val="618DD1"/>
                </a:solidFill>
              </a:rPr>
              <a:pPr/>
              <a:t>21</a:t>
            </a:fld>
            <a:endParaRPr lang="en-US" dirty="0">
              <a:solidFill>
                <a:srgbClr val="618DD1"/>
              </a:solidFill>
            </a:endParaRPr>
          </a:p>
        </p:txBody>
      </p:sp>
    </p:spTree>
    <p:extLst>
      <p:ext uri="{BB962C8B-B14F-4D97-AF65-F5344CB8AC3E}">
        <p14:creationId xmlns:p14="http://schemas.microsoft.com/office/powerpoint/2010/main" val="394547031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2662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7C0E6DCA-819A-B74C-8B99-FD918276A331}" type="slidenum">
              <a:rPr lang="en-US">
                <a:solidFill>
                  <a:srgbClr val="618DD1"/>
                </a:solidFill>
              </a:rPr>
              <a:pPr/>
              <a:t>22</a:t>
            </a:fld>
            <a:endParaRPr lang="en-US" dirty="0">
              <a:solidFill>
                <a:srgbClr val="618DD1"/>
              </a:solidFill>
            </a:endParaRPr>
          </a:p>
        </p:txBody>
      </p:sp>
    </p:spTree>
    <p:extLst>
      <p:ext uri="{BB962C8B-B14F-4D97-AF65-F5344CB8AC3E}">
        <p14:creationId xmlns:p14="http://schemas.microsoft.com/office/powerpoint/2010/main" val="26747533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dirty="0">
                <a:latin typeface="Arial" charset="0"/>
              </a:rPr>
              <a:t>Summary</a:t>
            </a:r>
          </a:p>
        </p:txBody>
      </p:sp>
      <p:sp>
        <p:nvSpPr>
          <p:cNvPr id="27652" name="Rectangle 3"/>
          <p:cNvSpPr>
            <a:spLocks noGrp="1" noChangeArrowheads="1"/>
          </p:cNvSpPr>
          <p:nvPr>
            <p:ph idx="1"/>
          </p:nvPr>
        </p:nvSpPr>
        <p:spPr/>
        <p:txBody>
          <a:bodyPr/>
          <a:lstStyle/>
          <a:p>
            <a:pPr eaLnBrk="1" hangingPunct="1">
              <a:lnSpc>
                <a:spcPct val="90000"/>
              </a:lnSpc>
              <a:buClr>
                <a:schemeClr val="tx1"/>
              </a:buClr>
            </a:pPr>
            <a:r>
              <a:rPr lang="en-US" dirty="0">
                <a:latin typeface="Arial" charset="0"/>
              </a:rPr>
              <a:t>Exempt employees are employees who meet one of the FLSA exemption tests, which generally includes both a job duties test and a salary minimum requirement, and are not entitled to overtime.</a:t>
            </a:r>
          </a:p>
          <a:p>
            <a:pPr eaLnBrk="1" hangingPunct="1">
              <a:lnSpc>
                <a:spcPct val="90000"/>
              </a:lnSpc>
            </a:pPr>
            <a:r>
              <a:rPr lang="en-US" dirty="0">
                <a:latin typeface="Arial" charset="0"/>
              </a:rPr>
              <a:t>Nonexempt employees are employees who do not meet any of the FLSA exemption tests and are covered by wage and hour laws regarding minimum wage, overtime pay and hours worked.</a:t>
            </a:r>
          </a:p>
          <a:p>
            <a:pPr eaLnBrk="1" hangingPunct="1">
              <a:lnSpc>
                <a:spcPct val="90000"/>
              </a:lnSpc>
            </a:pPr>
            <a:endParaRPr lang="en-US" sz="1600" dirty="0">
              <a:latin typeface="Arial" charset="0"/>
            </a:endParaRPr>
          </a:p>
          <a:p>
            <a:pPr eaLnBrk="1" hangingPunct="1">
              <a:lnSpc>
                <a:spcPct val="90000"/>
              </a:lnSpc>
              <a:buClr>
                <a:schemeClr val="tx1"/>
              </a:buClr>
              <a:buFontTx/>
              <a:buNone/>
            </a:pPr>
            <a:endParaRPr lang="en-US" sz="2000" dirty="0">
              <a:latin typeface="Arial" charset="0"/>
            </a:endParaRPr>
          </a:p>
          <a:p>
            <a:pPr eaLnBrk="1" hangingPunct="1">
              <a:lnSpc>
                <a:spcPct val="90000"/>
              </a:lnSpc>
            </a:pPr>
            <a:endParaRPr lang="en-US" dirty="0">
              <a:latin typeface="Arial" charset="0"/>
            </a:endParaRPr>
          </a:p>
        </p:txBody>
      </p:sp>
      <p:sp>
        <p:nvSpPr>
          <p:cNvPr id="2765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0F0340B9-F135-1B4C-82F5-C485A6A37A9C}" type="slidenum">
              <a:rPr lang="en-US">
                <a:solidFill>
                  <a:srgbClr val="618DD1"/>
                </a:solidFill>
              </a:rPr>
              <a:pPr/>
              <a:t>23</a:t>
            </a:fld>
            <a:endParaRPr lang="en-US" dirty="0">
              <a:solidFill>
                <a:srgbClr val="618DD1"/>
              </a:solidFill>
            </a:endParaRPr>
          </a:p>
        </p:txBody>
      </p:sp>
    </p:spTree>
    <p:extLst>
      <p:ext uri="{BB962C8B-B14F-4D97-AF65-F5344CB8AC3E}">
        <p14:creationId xmlns:p14="http://schemas.microsoft.com/office/powerpoint/2010/main" val="3762224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dirty="0">
                <a:latin typeface="Arial" charset="0"/>
              </a:rPr>
              <a:t>Summary (cont.)</a:t>
            </a:r>
          </a:p>
        </p:txBody>
      </p:sp>
      <p:sp>
        <p:nvSpPr>
          <p:cNvPr id="28676" name="Rectangle 3"/>
          <p:cNvSpPr>
            <a:spLocks noGrp="1" noChangeArrowheads="1"/>
          </p:cNvSpPr>
          <p:nvPr>
            <p:ph idx="1"/>
          </p:nvPr>
        </p:nvSpPr>
        <p:spPr/>
        <p:txBody>
          <a:bodyPr/>
          <a:lstStyle/>
          <a:p>
            <a:pPr eaLnBrk="1" hangingPunct="1">
              <a:lnSpc>
                <a:spcPct val="90000"/>
              </a:lnSpc>
            </a:pPr>
            <a:r>
              <a:rPr lang="en-US" dirty="0">
                <a:latin typeface="Arial" charset="0"/>
              </a:rPr>
              <a:t>Being paid on a salary basis means that the employee “regularly receives a predetermined amount constituting all or part of the employee’s salary, which amount is not subject to reduction because of variations in the quality or quantity of work performed.”</a:t>
            </a:r>
          </a:p>
          <a:p>
            <a:pPr eaLnBrk="1" hangingPunct="1">
              <a:lnSpc>
                <a:spcPct val="90000"/>
              </a:lnSpc>
            </a:pPr>
            <a:r>
              <a:rPr lang="en-US" dirty="0">
                <a:latin typeface="Arial" charset="0"/>
              </a:rPr>
              <a:t>Limited exceptions pertain to doctors, lawyers, teachers, individuals who meet the outside sales exemption, and individuals who meet the computer professional exemption and are paid hourly.</a:t>
            </a:r>
          </a:p>
          <a:p>
            <a:pPr eaLnBrk="1" hangingPunct="1">
              <a:lnSpc>
                <a:spcPct val="90000"/>
              </a:lnSpc>
            </a:pPr>
            <a:endParaRPr lang="en-US" dirty="0">
              <a:latin typeface="Arial" charset="0"/>
            </a:endParaRPr>
          </a:p>
        </p:txBody>
      </p:sp>
      <p:sp>
        <p:nvSpPr>
          <p:cNvPr id="2867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4FE8BFB0-B65C-6D4C-9600-00F3551BFB67}" type="slidenum">
              <a:rPr lang="en-US">
                <a:solidFill>
                  <a:srgbClr val="618DD1"/>
                </a:solidFill>
              </a:rPr>
              <a:pPr/>
              <a:t>24</a:t>
            </a:fld>
            <a:endParaRPr lang="en-US" dirty="0">
              <a:solidFill>
                <a:srgbClr val="618DD1"/>
              </a:solidFill>
            </a:endParaRPr>
          </a:p>
        </p:txBody>
      </p:sp>
    </p:spTree>
    <p:extLst>
      <p:ext uri="{BB962C8B-B14F-4D97-AF65-F5344CB8AC3E}">
        <p14:creationId xmlns:p14="http://schemas.microsoft.com/office/powerpoint/2010/main" val="19478324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a:latin typeface="Arial" charset="0"/>
              </a:rPr>
              <a:t>Summary (cont.)</a:t>
            </a:r>
          </a:p>
        </p:txBody>
      </p:sp>
      <p:sp>
        <p:nvSpPr>
          <p:cNvPr id="29700" name="Rectangle 3"/>
          <p:cNvSpPr>
            <a:spLocks noGrp="1" noChangeArrowheads="1"/>
          </p:cNvSpPr>
          <p:nvPr>
            <p:ph idx="1"/>
          </p:nvPr>
        </p:nvSpPr>
        <p:spPr/>
        <p:txBody>
          <a:bodyPr/>
          <a:lstStyle/>
          <a:p>
            <a:pPr eaLnBrk="1" hangingPunct="1">
              <a:buClr>
                <a:srgbClr val="3B286E"/>
              </a:buClr>
            </a:pPr>
            <a:r>
              <a:rPr lang="en-US" dirty="0">
                <a:latin typeface="Arial" charset="0"/>
              </a:rPr>
              <a:t>An employee who meets the salary and job duties criteria may be exempt from the FLSA minimum wage and overtime pay requirements under the exemptions for the following categories:</a:t>
            </a:r>
          </a:p>
          <a:p>
            <a:pPr marL="628650" lvl="1" indent="-285750" eaLnBrk="1" hangingPunct="1">
              <a:buClr>
                <a:srgbClr val="3B286E"/>
              </a:buClr>
              <a:buFont typeface="Arial" panose="020B0604020202020204" pitchFamily="34" charset="0"/>
              <a:buChar char="•"/>
            </a:pPr>
            <a:r>
              <a:rPr lang="en-US" dirty="0">
                <a:latin typeface="Arial" charset="0"/>
              </a:rPr>
              <a:t>Executive.</a:t>
            </a:r>
          </a:p>
          <a:p>
            <a:pPr marL="628650" lvl="1" indent="-285750" eaLnBrk="1" hangingPunct="1">
              <a:buClr>
                <a:srgbClr val="3B286E"/>
              </a:buClr>
              <a:buFont typeface="Arial" panose="020B0604020202020204" pitchFamily="34" charset="0"/>
              <a:buChar char="•"/>
            </a:pPr>
            <a:r>
              <a:rPr lang="en-US" dirty="0">
                <a:latin typeface="Arial" charset="0"/>
              </a:rPr>
              <a:t>Administrative.</a:t>
            </a:r>
          </a:p>
          <a:p>
            <a:pPr marL="628650" lvl="1" indent="-285750" eaLnBrk="1" hangingPunct="1">
              <a:buClr>
                <a:srgbClr val="3B286E"/>
              </a:buClr>
              <a:buFont typeface="Arial" panose="020B0604020202020204" pitchFamily="34" charset="0"/>
              <a:buChar char="•"/>
            </a:pPr>
            <a:r>
              <a:rPr lang="en-US" dirty="0">
                <a:latin typeface="Arial" charset="0"/>
              </a:rPr>
              <a:t>Professional.</a:t>
            </a:r>
          </a:p>
          <a:p>
            <a:pPr marL="628650" lvl="1" indent="-285750" eaLnBrk="1" hangingPunct="1">
              <a:buClr>
                <a:srgbClr val="3B286E"/>
              </a:buClr>
              <a:buFont typeface="Arial" panose="020B0604020202020204" pitchFamily="34" charset="0"/>
              <a:buChar char="•"/>
            </a:pPr>
            <a:r>
              <a:rPr lang="en-US" dirty="0">
                <a:latin typeface="Arial" charset="0"/>
              </a:rPr>
              <a:t>Computer-related.</a:t>
            </a:r>
          </a:p>
          <a:p>
            <a:pPr marL="628650" lvl="1" indent="-285750" eaLnBrk="1" hangingPunct="1">
              <a:buClr>
                <a:srgbClr val="3B286E"/>
              </a:buClr>
              <a:buFont typeface="Arial" panose="020B0604020202020204" pitchFamily="34" charset="0"/>
              <a:buChar char="•"/>
            </a:pPr>
            <a:r>
              <a:rPr lang="en-US" dirty="0">
                <a:latin typeface="Arial" charset="0"/>
              </a:rPr>
              <a:t>Outside sales.</a:t>
            </a:r>
          </a:p>
          <a:p>
            <a:pPr marL="628650" lvl="1" indent="-285750" eaLnBrk="1" hangingPunct="1">
              <a:buClr>
                <a:srgbClr val="3B286E"/>
              </a:buClr>
              <a:buFont typeface="Arial" panose="020B0604020202020204" pitchFamily="34" charset="0"/>
              <a:buChar char="•"/>
            </a:pPr>
            <a:r>
              <a:rPr lang="en-US" dirty="0">
                <a:latin typeface="Arial" charset="0"/>
              </a:rPr>
              <a:t>Highly compensated employee.</a:t>
            </a:r>
          </a:p>
          <a:p>
            <a:pPr eaLnBrk="1" hangingPunct="1">
              <a:buClr>
                <a:schemeClr val="tx1"/>
              </a:buClr>
              <a:buFontTx/>
              <a:buNone/>
            </a:pPr>
            <a:endParaRPr lang="en-US" sz="1600" dirty="0">
              <a:latin typeface="Arial" charset="0"/>
            </a:endParaRPr>
          </a:p>
          <a:p>
            <a:pPr eaLnBrk="1" hangingPunct="1"/>
            <a:endParaRPr lang="en-US" sz="1600" dirty="0">
              <a:latin typeface="Arial" charset="0"/>
            </a:endParaRPr>
          </a:p>
        </p:txBody>
      </p:sp>
      <p:sp>
        <p:nvSpPr>
          <p:cNvPr id="2969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92D094B5-C1C7-2644-85AF-83888DFED72F}" type="slidenum">
              <a:rPr lang="en-US">
                <a:solidFill>
                  <a:srgbClr val="618DD1"/>
                </a:solidFill>
              </a:rPr>
              <a:pPr/>
              <a:t>25</a:t>
            </a:fld>
            <a:endParaRPr lang="en-US" dirty="0">
              <a:solidFill>
                <a:srgbClr val="618DD1"/>
              </a:solidFill>
            </a:endParaRPr>
          </a:p>
        </p:txBody>
      </p:sp>
    </p:spTree>
    <p:extLst>
      <p:ext uri="{BB962C8B-B14F-4D97-AF65-F5344CB8AC3E}">
        <p14:creationId xmlns:p14="http://schemas.microsoft.com/office/powerpoint/2010/main" val="33913542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3072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CAA5A792-2BA9-B247-B348-D74F010DDBE1}" type="slidenum">
              <a:rPr lang="en-US">
                <a:solidFill>
                  <a:srgbClr val="618DD1"/>
                </a:solidFill>
              </a:rPr>
              <a:pPr/>
              <a:t>26</a:t>
            </a:fld>
            <a:endParaRPr lang="en-US" dirty="0">
              <a:solidFill>
                <a:srgbClr val="618DD1"/>
              </a:solidFill>
            </a:endParaRPr>
          </a:p>
        </p:txBody>
      </p:sp>
    </p:spTree>
    <p:extLst>
      <p:ext uri="{BB962C8B-B14F-4D97-AF65-F5344CB8AC3E}">
        <p14:creationId xmlns:p14="http://schemas.microsoft.com/office/powerpoint/2010/main" val="307428275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be sure to </a:t>
            </a:r>
            <a:r>
              <a:rPr lang="en-US" dirty="0"/>
              <a:t>complete the evaluation sheet you received with your handouts</a:t>
            </a:r>
            <a:r>
              <a:rPr lang="en-US" dirty="0">
                <a:latin typeface="Arial" charset="0"/>
              </a:rPr>
              <a:t>.</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27</a:t>
            </a:fld>
            <a:endParaRPr lang="en-US" dirty="0">
              <a:solidFill>
                <a:srgbClr val="618DD1"/>
              </a:solidFill>
            </a:endParaRPr>
          </a:p>
        </p:txBody>
      </p:sp>
    </p:spTree>
    <p:extLst>
      <p:ext uri="{BB962C8B-B14F-4D97-AF65-F5344CB8AC3E}">
        <p14:creationId xmlns:p14="http://schemas.microsoft.com/office/powerpoint/2010/main" val="212146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a:latin typeface="Arial" charset="0"/>
              </a:rPr>
              <a:t>Introduction (cont.)</a:t>
            </a:r>
          </a:p>
        </p:txBody>
      </p:sp>
      <p:sp>
        <p:nvSpPr>
          <p:cNvPr id="6148" name="Rectangle 3"/>
          <p:cNvSpPr>
            <a:spLocks noGrp="1" noChangeArrowheads="1"/>
          </p:cNvSpPr>
          <p:nvPr>
            <p:ph idx="1"/>
          </p:nvPr>
        </p:nvSpPr>
        <p:spPr/>
        <p:txBody>
          <a:bodyPr/>
          <a:lstStyle/>
          <a:p>
            <a:pPr eaLnBrk="1" hangingPunct="1">
              <a:buFontTx/>
              <a:buNone/>
            </a:pPr>
            <a:r>
              <a:rPr lang="en-US" dirty="0">
                <a:latin typeface="Arial" charset="0"/>
              </a:rPr>
              <a:t>Our training on the FLSA has been structured to be given in three sessions organized into five parts. </a:t>
            </a:r>
          </a:p>
          <a:p>
            <a:pPr eaLnBrk="1" hangingPunct="1">
              <a:buFontTx/>
              <a:buNone/>
            </a:pPr>
            <a:r>
              <a:rPr lang="en-US" dirty="0">
                <a:latin typeface="Arial" charset="0"/>
              </a:rPr>
              <a:t>This first session (Parts 1-3) covered an introduction to the act and its penalties for violations and statute of limitation, child labor regulations, and the Equal Pay Act. </a:t>
            </a:r>
          </a:p>
          <a:p>
            <a:pPr eaLnBrk="1" hangingPunct="1">
              <a:buFontTx/>
              <a:buNone/>
            </a:pPr>
            <a:r>
              <a:rPr lang="en-US" dirty="0">
                <a:latin typeface="Arial" charset="0"/>
              </a:rPr>
              <a:t>This second session (Part 4) covers exempt employees. </a:t>
            </a:r>
          </a:p>
          <a:p>
            <a:pPr eaLnBrk="1" hangingPunct="1">
              <a:buFontTx/>
              <a:buNone/>
            </a:pPr>
            <a:r>
              <a:rPr lang="en-US" dirty="0">
                <a:latin typeface="Arial" charset="0"/>
              </a:rPr>
              <a:t>The third session (Part 5) covers nonexempt employees. </a:t>
            </a:r>
          </a:p>
        </p:txBody>
      </p:sp>
      <p:sp>
        <p:nvSpPr>
          <p:cNvPr id="61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hangingPunct="0">
              <a:defRPr sz="1200">
                <a:solidFill>
                  <a:srgbClr val="283B6E"/>
                </a:solidFill>
                <a:latin typeface="Arial" charset="0"/>
                <a:ea typeface="ＭＳ Ｐゴシック" charset="0"/>
              </a:defRPr>
            </a:lvl6pPr>
            <a:lvl7pPr eaLnBrk="0" hangingPunct="0">
              <a:defRPr sz="1200">
                <a:solidFill>
                  <a:srgbClr val="283B6E"/>
                </a:solidFill>
                <a:latin typeface="Arial" charset="0"/>
                <a:ea typeface="ＭＳ Ｐゴシック" charset="0"/>
              </a:defRPr>
            </a:lvl7pPr>
            <a:lvl8pPr eaLnBrk="0" hangingPunct="0">
              <a:defRPr sz="1200">
                <a:solidFill>
                  <a:srgbClr val="283B6E"/>
                </a:solidFill>
                <a:latin typeface="Arial" charset="0"/>
                <a:ea typeface="ＭＳ Ｐゴシック" charset="0"/>
              </a:defRPr>
            </a:lvl8pPr>
            <a:lvl9pPr eaLnBrk="0" hangingPunct="0">
              <a:defRPr sz="1200">
                <a:solidFill>
                  <a:srgbClr val="283B6E"/>
                </a:solidFill>
                <a:latin typeface="Arial" charset="0"/>
                <a:ea typeface="ＭＳ Ｐゴシック" charset="0"/>
              </a:defRPr>
            </a:lvl9pPr>
          </a:lstStyle>
          <a:p>
            <a:fld id="{B9410C86-79F2-C946-8CC4-1005F45FBA70}" type="slidenum">
              <a:rPr lang="en-US">
                <a:solidFill>
                  <a:srgbClr val="618DD1"/>
                </a:solidFill>
              </a:rPr>
              <a:pPr/>
              <a:t>3</a:t>
            </a:fld>
            <a:endParaRPr lang="en-US" dirty="0">
              <a:solidFill>
                <a:srgbClr val="618DD1"/>
              </a:solidFill>
            </a:endParaRPr>
          </a:p>
        </p:txBody>
      </p:sp>
    </p:spTree>
    <p:extLst>
      <p:ext uri="{BB962C8B-B14F-4D97-AF65-F5344CB8AC3E}">
        <p14:creationId xmlns:p14="http://schemas.microsoft.com/office/powerpoint/2010/main" val="47393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dirty="0"/>
              <a:t>Agenda</a:t>
            </a:r>
            <a:endParaRPr lang="en-US" dirty="0">
              <a:latin typeface="Arial" charset="0"/>
            </a:endParaRPr>
          </a:p>
        </p:txBody>
      </p:sp>
      <p:sp>
        <p:nvSpPr>
          <p:cNvPr id="8196" name="Rectangle 3"/>
          <p:cNvSpPr>
            <a:spLocks noGrp="1" noChangeArrowheads="1"/>
          </p:cNvSpPr>
          <p:nvPr>
            <p:ph idx="1"/>
          </p:nvPr>
        </p:nvSpPr>
        <p:spPr/>
        <p:txBody>
          <a:bodyPr/>
          <a:lstStyle/>
          <a:p>
            <a:pPr marL="342900" indent="-342900">
              <a:buClr>
                <a:srgbClr val="283B6E"/>
              </a:buClr>
              <a:buFont typeface="+mj-lt"/>
              <a:buAutoNum type="arabicPeriod"/>
            </a:pPr>
            <a:r>
              <a:rPr lang="en-US" dirty="0">
                <a:latin typeface="Arial" charset="0"/>
              </a:rPr>
              <a:t>Definition of exempt and nonexempt employees</a:t>
            </a:r>
          </a:p>
          <a:p>
            <a:pPr marL="342900" indent="-342900">
              <a:buClr>
                <a:srgbClr val="283B6E"/>
              </a:buClr>
              <a:buFont typeface="+mj-lt"/>
              <a:buAutoNum type="arabicPeriod"/>
            </a:pPr>
            <a:r>
              <a:rPr lang="en-US" dirty="0">
                <a:latin typeface="Arial" charset="0"/>
              </a:rPr>
              <a:t>The exempt requirement of being paid on a salary basis</a:t>
            </a:r>
          </a:p>
          <a:p>
            <a:pPr marL="342900" indent="-342900">
              <a:buClr>
                <a:srgbClr val="283B6E"/>
              </a:buClr>
              <a:buFont typeface="+mj-lt"/>
              <a:buAutoNum type="arabicPeriod"/>
            </a:pPr>
            <a:r>
              <a:rPr lang="en-US" dirty="0">
                <a:latin typeface="Arial" charset="0"/>
              </a:rPr>
              <a:t>Permitted and prohibited deductions from salary </a:t>
            </a:r>
          </a:p>
          <a:p>
            <a:pPr marL="342900" indent="-342900">
              <a:buClr>
                <a:srgbClr val="283B6E"/>
              </a:buClr>
              <a:buFont typeface="+mj-lt"/>
              <a:buAutoNum type="arabicPeriod"/>
            </a:pPr>
            <a:r>
              <a:rPr lang="en-US" dirty="0">
                <a:latin typeface="Arial" charset="0"/>
              </a:rPr>
              <a:t>Categories of exemptions from FLSA minimum wage and overtime pay requirements:</a:t>
            </a:r>
          </a:p>
          <a:p>
            <a:pPr marL="685800" lvl="1" indent="-342900">
              <a:lnSpc>
                <a:spcPct val="100000"/>
              </a:lnSpc>
              <a:buFont typeface="Arial" panose="020B0604020202020204" pitchFamily="34" charset="0"/>
              <a:buChar char="•"/>
            </a:pPr>
            <a:r>
              <a:rPr lang="en-US" dirty="0">
                <a:latin typeface="Arial" charset="0"/>
              </a:rPr>
              <a:t>Executive</a:t>
            </a:r>
          </a:p>
          <a:p>
            <a:pPr marL="685800" lvl="1" indent="-342900">
              <a:lnSpc>
                <a:spcPct val="100000"/>
              </a:lnSpc>
              <a:buFont typeface="Arial" panose="020B0604020202020204" pitchFamily="34" charset="0"/>
              <a:buChar char="•"/>
            </a:pPr>
            <a:r>
              <a:rPr lang="en-US" dirty="0">
                <a:latin typeface="Arial" charset="0"/>
              </a:rPr>
              <a:t>Administrative</a:t>
            </a:r>
          </a:p>
          <a:p>
            <a:pPr marL="685800" lvl="1" indent="-342900">
              <a:lnSpc>
                <a:spcPct val="100000"/>
              </a:lnSpc>
              <a:buFont typeface="Arial" panose="020B0604020202020204" pitchFamily="34" charset="0"/>
              <a:buChar char="•"/>
            </a:pPr>
            <a:r>
              <a:rPr lang="en-US" dirty="0">
                <a:latin typeface="Arial" charset="0"/>
              </a:rPr>
              <a:t>Professional</a:t>
            </a:r>
          </a:p>
          <a:p>
            <a:pPr marL="685800" lvl="1" indent="-342900">
              <a:lnSpc>
                <a:spcPct val="100000"/>
              </a:lnSpc>
              <a:buFont typeface="Arial" panose="020B0604020202020204" pitchFamily="34" charset="0"/>
              <a:buChar char="•"/>
            </a:pPr>
            <a:r>
              <a:rPr lang="en-US" dirty="0">
                <a:latin typeface="Arial" charset="0"/>
              </a:rPr>
              <a:t>Computer-related</a:t>
            </a:r>
          </a:p>
          <a:p>
            <a:pPr marL="685800" lvl="1" indent="-342900">
              <a:lnSpc>
                <a:spcPct val="100000"/>
              </a:lnSpc>
              <a:buFont typeface="Arial" panose="020B0604020202020204" pitchFamily="34" charset="0"/>
              <a:buChar char="•"/>
            </a:pPr>
            <a:r>
              <a:rPr lang="en-US" dirty="0">
                <a:latin typeface="Arial" charset="0"/>
              </a:rPr>
              <a:t>Outside sales</a:t>
            </a:r>
          </a:p>
          <a:p>
            <a:pPr marL="685800" lvl="1" indent="-342900">
              <a:lnSpc>
                <a:spcPct val="100000"/>
              </a:lnSpc>
              <a:buFont typeface="Arial" panose="020B0604020202020204" pitchFamily="34" charset="0"/>
              <a:buChar char="•"/>
            </a:pPr>
            <a:r>
              <a:rPr lang="en-US" dirty="0">
                <a:latin typeface="Arial" charset="0"/>
              </a:rPr>
              <a:t>Highly compensated employee</a:t>
            </a:r>
          </a:p>
          <a:p>
            <a:pPr marL="342900" indent="-342900">
              <a:buClr>
                <a:srgbClr val="283B6E"/>
              </a:buClr>
              <a:buFont typeface="+mj-lt"/>
              <a:buAutoNum type="arabicPeriod"/>
            </a:pPr>
            <a:endParaRPr lang="en-US" dirty="0">
              <a:latin typeface="Arial" charset="0"/>
            </a:endParaRPr>
          </a:p>
          <a:p>
            <a:pPr>
              <a:buFont typeface="Arial" charset="0"/>
              <a:buNone/>
            </a:pPr>
            <a:endParaRPr lang="en-US" dirty="0">
              <a:latin typeface="Arial" charset="0"/>
            </a:endParaRPr>
          </a:p>
        </p:txBody>
      </p:sp>
      <p:sp>
        <p:nvSpPr>
          <p:cNvPr id="819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C48230FD-123A-A441-902E-5B85057630CB}" type="slidenum">
              <a:rPr lang="en-US">
                <a:solidFill>
                  <a:srgbClr val="618DD1"/>
                </a:solidFill>
              </a:rPr>
              <a:pPr/>
              <a:t>4</a:t>
            </a:fld>
            <a:endParaRPr lang="en-US" dirty="0">
              <a:solidFill>
                <a:srgbClr val="618DD1"/>
              </a:solidFill>
            </a:endParaRPr>
          </a:p>
        </p:txBody>
      </p:sp>
    </p:spTree>
    <p:extLst>
      <p:ext uri="{BB962C8B-B14F-4D97-AF65-F5344CB8AC3E}">
        <p14:creationId xmlns:p14="http://schemas.microsoft.com/office/powerpoint/2010/main" val="1032120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latin typeface="Arial" charset="0"/>
              </a:rPr>
              <a:t>Definitions of Exempt &amp; Nonexempt Employees</a:t>
            </a:r>
          </a:p>
        </p:txBody>
      </p:sp>
      <p:sp>
        <p:nvSpPr>
          <p:cNvPr id="9220" name="Rectangle 3"/>
          <p:cNvSpPr>
            <a:spLocks noGrp="1" noChangeArrowheads="1"/>
          </p:cNvSpPr>
          <p:nvPr>
            <p:ph idx="1"/>
          </p:nvPr>
        </p:nvSpPr>
        <p:spPr/>
        <p:txBody>
          <a:bodyPr/>
          <a:lstStyle/>
          <a:p>
            <a:pPr marL="285750" indent="-285750" eaLnBrk="1" hangingPunct="1">
              <a:lnSpc>
                <a:spcPct val="90000"/>
              </a:lnSpc>
              <a:buFont typeface="Arial" panose="020B0604020202020204" pitchFamily="34" charset="0"/>
              <a:buChar char="•"/>
            </a:pPr>
            <a:r>
              <a:rPr lang="en-US" dirty="0">
                <a:latin typeface="Arial" charset="0"/>
              </a:rPr>
              <a:t>Exempt employees: Employees who meet one of the FLSA exemption tests and are not entitled to overtime.</a:t>
            </a:r>
          </a:p>
          <a:p>
            <a:pPr marL="285750" indent="-285750" eaLnBrk="1" hangingPunct="1">
              <a:lnSpc>
                <a:spcPct val="90000"/>
              </a:lnSpc>
              <a:buFont typeface="Arial" panose="020B0604020202020204" pitchFamily="34" charset="0"/>
              <a:buChar char="•"/>
            </a:pPr>
            <a:r>
              <a:rPr lang="en-US" dirty="0">
                <a:latin typeface="Arial" charset="0"/>
              </a:rPr>
              <a:t>Nonexempt employees: Employees who do not meet any of the FLSA exemption tests and are covered by wage and hour laws regarding minimum wage, overtime pay and hours worked.</a:t>
            </a:r>
          </a:p>
        </p:txBody>
      </p:sp>
      <p:sp>
        <p:nvSpPr>
          <p:cNvPr id="921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BEC19815-2D17-B047-8368-5FF2509C4294}" type="slidenum">
              <a:rPr lang="en-US">
                <a:solidFill>
                  <a:srgbClr val="618DD1"/>
                </a:solidFill>
              </a:rPr>
              <a:pPr/>
              <a:t>5</a:t>
            </a:fld>
            <a:endParaRPr lang="en-US" dirty="0">
              <a:solidFill>
                <a:srgbClr val="618DD1"/>
              </a:solidFill>
            </a:endParaRPr>
          </a:p>
        </p:txBody>
      </p:sp>
    </p:spTree>
    <p:extLst>
      <p:ext uri="{BB962C8B-B14F-4D97-AF65-F5344CB8AC3E}">
        <p14:creationId xmlns:p14="http://schemas.microsoft.com/office/powerpoint/2010/main" val="2997197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The Exempt Requirement of Being Paid on a </a:t>
            </a:r>
            <a:r>
              <a:rPr lang="en-US" dirty="0">
                <a:latin typeface="Arial" charset="0"/>
              </a:rPr>
              <a:t>Salary Basis</a:t>
            </a:r>
          </a:p>
        </p:txBody>
      </p:sp>
      <p:sp>
        <p:nvSpPr>
          <p:cNvPr id="10244" name="Rectangle 3"/>
          <p:cNvSpPr>
            <a:spLocks noGrp="1" noChangeArrowheads="1"/>
          </p:cNvSpPr>
          <p:nvPr>
            <p:ph idx="1"/>
          </p:nvPr>
        </p:nvSpPr>
        <p:spPr/>
        <p:txBody>
          <a:bodyPr/>
          <a:lstStyle/>
          <a:p>
            <a:pPr eaLnBrk="1" hangingPunct="1"/>
            <a:r>
              <a:rPr lang="en-US" dirty="0">
                <a:latin typeface="Arial" charset="0"/>
              </a:rPr>
              <a:t>To be paid on a salary basis means that the employee “regularly receives a predetermined amount constituting all or part of the employee’s salary, which amount is not subject to reduction because of variations in the quality or quantity of work performed.” </a:t>
            </a:r>
          </a:p>
          <a:p>
            <a:endParaRPr lang="en-US" dirty="0">
              <a:latin typeface="Arial" charset="0"/>
            </a:endParaRPr>
          </a:p>
          <a:p>
            <a:pPr eaLnBrk="1" hangingPunct="1"/>
            <a:endParaRPr lang="en-US" dirty="0">
              <a:latin typeface="Arial" charset="0"/>
            </a:endParaRPr>
          </a:p>
        </p:txBody>
      </p:sp>
      <p:sp>
        <p:nvSpPr>
          <p:cNvPr id="1024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5B69D321-75C3-4B48-A3B0-5D8FC0608008}" type="slidenum">
              <a:rPr lang="en-US">
                <a:solidFill>
                  <a:srgbClr val="618DD1"/>
                </a:solidFill>
              </a:rPr>
              <a:pPr/>
              <a:t>6</a:t>
            </a:fld>
            <a:endParaRPr lang="en-US" dirty="0">
              <a:solidFill>
                <a:srgbClr val="618DD1"/>
              </a:solidFill>
            </a:endParaRPr>
          </a:p>
        </p:txBody>
      </p:sp>
    </p:spTree>
    <p:extLst>
      <p:ext uri="{BB962C8B-B14F-4D97-AF65-F5344CB8AC3E}">
        <p14:creationId xmlns:p14="http://schemas.microsoft.com/office/powerpoint/2010/main" val="40693557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The Exempt Requirement of Being Paid on a </a:t>
            </a:r>
            <a:r>
              <a:rPr lang="en-US" dirty="0">
                <a:latin typeface="Arial" charset="0"/>
              </a:rPr>
              <a:t>Salary Basis (cont.)</a:t>
            </a:r>
          </a:p>
        </p:txBody>
      </p:sp>
      <p:sp>
        <p:nvSpPr>
          <p:cNvPr id="10244" name="Rectangle 3"/>
          <p:cNvSpPr>
            <a:spLocks noGrp="1" noChangeArrowheads="1"/>
          </p:cNvSpPr>
          <p:nvPr>
            <p:ph idx="1"/>
          </p:nvPr>
        </p:nvSpPr>
        <p:spPr/>
        <p:txBody>
          <a:bodyPr/>
          <a:lstStyle/>
          <a:p>
            <a:r>
              <a:rPr lang="en-US" dirty="0">
                <a:latin typeface="Arial" charset="0"/>
              </a:rPr>
              <a:t>In other words, exempt employees must receive their full salary for any week in which they perform any work without regard to the number of days worked or how well the job was performed with the following main exceptions:</a:t>
            </a:r>
          </a:p>
          <a:p>
            <a:pPr marL="285750" indent="-285750">
              <a:buFont typeface="Arial" panose="020B0604020202020204" pitchFamily="34" charset="0"/>
              <a:buChar char="•"/>
            </a:pPr>
            <a:r>
              <a:rPr lang="en-US" dirty="0">
                <a:latin typeface="Arial" charset="0"/>
              </a:rPr>
              <a:t>Hourly paid computer professional employees who make at least $27.63 per hour.</a:t>
            </a:r>
          </a:p>
          <a:p>
            <a:pPr marL="285750" indent="-285750">
              <a:buFont typeface="Arial" panose="020B0604020202020204" pitchFamily="34" charset="0"/>
              <a:buChar char="•"/>
            </a:pPr>
            <a:r>
              <a:rPr lang="en-US" dirty="0">
                <a:latin typeface="Arial" charset="0"/>
              </a:rPr>
              <a:t>Teachers, doctors, lawyers or individuals who meet the outside sales exemption.</a:t>
            </a:r>
          </a:p>
          <a:p>
            <a:endParaRPr lang="en-US" dirty="0">
              <a:latin typeface="Arial" charset="0"/>
            </a:endParaRPr>
          </a:p>
          <a:p>
            <a:pPr eaLnBrk="1" hangingPunct="1"/>
            <a:endParaRPr lang="en-US" dirty="0">
              <a:latin typeface="Arial" charset="0"/>
            </a:endParaRPr>
          </a:p>
        </p:txBody>
      </p:sp>
      <p:sp>
        <p:nvSpPr>
          <p:cNvPr id="1024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5B69D321-75C3-4B48-A3B0-5D8FC0608008}" type="slidenum">
              <a:rPr lang="en-US">
                <a:solidFill>
                  <a:srgbClr val="618DD1"/>
                </a:solidFill>
              </a:rPr>
              <a:pPr/>
              <a:t>7</a:t>
            </a:fld>
            <a:endParaRPr lang="en-US" dirty="0">
              <a:solidFill>
                <a:srgbClr val="618DD1"/>
              </a:solidFill>
            </a:endParaRPr>
          </a:p>
        </p:txBody>
      </p:sp>
    </p:spTree>
    <p:extLst>
      <p:ext uri="{BB962C8B-B14F-4D97-AF65-F5344CB8AC3E}">
        <p14:creationId xmlns:p14="http://schemas.microsoft.com/office/powerpoint/2010/main" val="23980933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8</a:t>
            </a:fld>
            <a:endParaRPr lang="en-US" dirty="0">
              <a:solidFill>
                <a:srgbClr val="618DD1"/>
              </a:solidFill>
            </a:endParaRPr>
          </a:p>
        </p:txBody>
      </p:sp>
    </p:spTree>
    <p:extLst>
      <p:ext uri="{BB962C8B-B14F-4D97-AF65-F5344CB8AC3E}">
        <p14:creationId xmlns:p14="http://schemas.microsoft.com/office/powerpoint/2010/main" val="509243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dirty="0">
                <a:latin typeface="Arial" charset="0"/>
              </a:rPr>
              <a:t>Permitted Deductions from Salary</a:t>
            </a:r>
          </a:p>
        </p:txBody>
      </p:sp>
      <p:sp>
        <p:nvSpPr>
          <p:cNvPr id="13316" name="Rectangle 3"/>
          <p:cNvSpPr>
            <a:spLocks noGrp="1" noChangeArrowheads="1"/>
          </p:cNvSpPr>
          <p:nvPr>
            <p:ph idx="1"/>
          </p:nvPr>
        </p:nvSpPr>
        <p:spPr/>
        <p:txBody>
          <a:bodyPr/>
          <a:lstStyle/>
          <a:p>
            <a:r>
              <a:rPr lang="en-US" dirty="0"/>
              <a:t>Deductions from pay are allowed:</a:t>
            </a:r>
          </a:p>
          <a:p>
            <a:pPr marL="285750" indent="-285750">
              <a:buFont typeface="Arial" panose="020B0604020202020204" pitchFamily="34" charset="0"/>
              <a:buChar char="•"/>
            </a:pPr>
            <a:r>
              <a:rPr lang="en-US" dirty="0"/>
              <a:t>In the first and last weeks of employment.</a:t>
            </a:r>
          </a:p>
          <a:p>
            <a:pPr marL="285750" indent="-285750">
              <a:buFont typeface="Arial" panose="020B0604020202020204" pitchFamily="34" charset="0"/>
              <a:buChar char="•"/>
            </a:pPr>
            <a:r>
              <a:rPr lang="en-US" dirty="0"/>
              <a:t>In full day increments when an employee is absent for personal reasons.</a:t>
            </a:r>
          </a:p>
          <a:p>
            <a:pPr marL="285750" indent="-285750">
              <a:buFont typeface="Arial" panose="020B0604020202020204" pitchFamily="34" charset="0"/>
              <a:buChar char="•"/>
            </a:pPr>
            <a:r>
              <a:rPr lang="en-US" dirty="0"/>
              <a:t>In full day increments when an employee is absent due to sickness or disability, but only when a sick or paid-time-off policy is offered to exempt employees and the employee has exhausted all his or her available time or is not yet eligible for time under the plan.</a:t>
            </a:r>
          </a:p>
          <a:p>
            <a:pPr eaLnBrk="1" hangingPunct="1"/>
            <a:endParaRPr lang="en-US" dirty="0">
              <a:latin typeface="Arial" charset="0"/>
            </a:endParaRPr>
          </a:p>
        </p:txBody>
      </p:sp>
      <p:sp>
        <p:nvSpPr>
          <p:cNvPr id="1331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rgbClr val="283B6E"/>
                </a:solidFill>
                <a:latin typeface="Arial" charset="0"/>
                <a:ea typeface="ＭＳ Ｐゴシック" charset="0"/>
              </a:defRPr>
            </a:lvl1pPr>
            <a:lvl2pPr>
              <a:defRPr sz="1600">
                <a:solidFill>
                  <a:srgbClr val="283B6E"/>
                </a:solidFill>
                <a:latin typeface="Arial" charset="0"/>
                <a:ea typeface="ＭＳ Ｐゴシック" charset="0"/>
              </a:defRPr>
            </a:lvl2pPr>
            <a:lvl3pPr>
              <a:defRPr sz="1400">
                <a:solidFill>
                  <a:srgbClr val="283B6E"/>
                </a:solidFill>
                <a:latin typeface="Arial" charset="0"/>
                <a:ea typeface="ＭＳ Ｐゴシック" charset="0"/>
              </a:defRPr>
            </a:lvl3pPr>
            <a:lvl4pPr>
              <a:defRPr sz="1200">
                <a:solidFill>
                  <a:srgbClr val="283B6E"/>
                </a:solidFill>
                <a:latin typeface="Arial" charset="0"/>
                <a:ea typeface="ＭＳ Ｐゴシック" charset="0"/>
              </a:defRPr>
            </a:lvl4pPr>
            <a:lvl5pPr>
              <a:defRPr sz="1200">
                <a:solidFill>
                  <a:srgbClr val="283B6E"/>
                </a:solidFill>
                <a:latin typeface="Arial" charset="0"/>
                <a:ea typeface="ＭＳ Ｐゴシック" charset="0"/>
              </a:defRPr>
            </a:lvl5pPr>
            <a:lvl6pPr eaLnBrk="0" fontAlgn="base" hangingPunct="0">
              <a:spcBef>
                <a:spcPct val="20000"/>
              </a:spcBef>
              <a:spcAft>
                <a:spcPct val="0"/>
              </a:spcAft>
              <a:defRPr sz="1200">
                <a:solidFill>
                  <a:srgbClr val="283B6E"/>
                </a:solidFill>
                <a:latin typeface="Arial" charset="0"/>
                <a:ea typeface="ＭＳ Ｐゴシック" charset="0"/>
              </a:defRPr>
            </a:lvl6pPr>
            <a:lvl7pPr eaLnBrk="0" fontAlgn="base" hangingPunct="0">
              <a:spcBef>
                <a:spcPct val="20000"/>
              </a:spcBef>
              <a:spcAft>
                <a:spcPct val="0"/>
              </a:spcAft>
              <a:defRPr sz="1200">
                <a:solidFill>
                  <a:srgbClr val="283B6E"/>
                </a:solidFill>
                <a:latin typeface="Arial" charset="0"/>
                <a:ea typeface="ＭＳ Ｐゴシック" charset="0"/>
              </a:defRPr>
            </a:lvl7pPr>
            <a:lvl8pPr eaLnBrk="0" fontAlgn="base" hangingPunct="0">
              <a:spcBef>
                <a:spcPct val="20000"/>
              </a:spcBef>
              <a:spcAft>
                <a:spcPct val="0"/>
              </a:spcAft>
              <a:defRPr sz="1200">
                <a:solidFill>
                  <a:srgbClr val="283B6E"/>
                </a:solidFill>
                <a:latin typeface="Arial" charset="0"/>
                <a:ea typeface="ＭＳ Ｐゴシック" charset="0"/>
              </a:defRPr>
            </a:lvl8pPr>
            <a:lvl9pPr eaLnBrk="0" fontAlgn="base" hangingPunct="0">
              <a:spcBef>
                <a:spcPct val="20000"/>
              </a:spcBef>
              <a:spcAft>
                <a:spcPct val="0"/>
              </a:spcAft>
              <a:defRPr sz="1200">
                <a:solidFill>
                  <a:srgbClr val="283B6E"/>
                </a:solidFill>
                <a:latin typeface="Arial" charset="0"/>
                <a:ea typeface="ＭＳ Ｐゴシック" charset="0"/>
              </a:defRPr>
            </a:lvl9pPr>
          </a:lstStyle>
          <a:p>
            <a:fld id="{02249F20-B3D4-2645-A110-9BB1E948FF63}" type="slidenum">
              <a:rPr lang="en-US">
                <a:solidFill>
                  <a:srgbClr val="618DD1"/>
                </a:solidFill>
              </a:rPr>
              <a:pPr/>
              <a:t>9</a:t>
            </a:fld>
            <a:endParaRPr lang="en-US" dirty="0">
              <a:solidFill>
                <a:srgbClr val="618DD1"/>
              </a:solidFill>
            </a:endParaRPr>
          </a:p>
        </p:txBody>
      </p:sp>
    </p:spTree>
    <p:extLst>
      <p:ext uri="{BB962C8B-B14F-4D97-AF65-F5344CB8AC3E}">
        <p14:creationId xmlns:p14="http://schemas.microsoft.com/office/powerpoint/2010/main" val="1588997499"/>
      </p:ext>
    </p:extLst>
  </p:cSld>
  <p:clrMapOvr>
    <a:masterClrMapping/>
  </p:clrMapOvr>
  <p:transition/>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 Expertise (HR Knowledge) - Updated v2" id="{B18A4FC8-1DDB-9443-82FD-90C634BD29D8}" vid="{3DADA3ED-BB4C-2544-8C86-59A64E3E4A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HR Expertise (HR Knowledge) - Updated v2</Template>
  <TotalTime>20</TotalTime>
  <Words>1598</Words>
  <Application>Microsoft Office PowerPoint</Application>
  <PresentationFormat>On-screen Show (4:3)</PresentationFormat>
  <Paragraphs>147</Paragraphs>
  <Slides>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Courier New</vt:lpstr>
      <vt:lpstr>Knowledge Center Design</vt:lpstr>
      <vt:lpstr>Fair Labor Standards Act Training,  Part 4: Exempt Employees</vt:lpstr>
      <vt:lpstr>Introduction</vt:lpstr>
      <vt:lpstr>Introduction (cont.)</vt:lpstr>
      <vt:lpstr>Agenda</vt:lpstr>
      <vt:lpstr>Definitions of Exempt &amp; Nonexempt Employees</vt:lpstr>
      <vt:lpstr>The Exempt Requirement of Being Paid on a Salary Basis</vt:lpstr>
      <vt:lpstr>The Exempt Requirement of Being Paid on a Salary Basis (cont.)</vt:lpstr>
      <vt:lpstr>Questions? Comments?</vt:lpstr>
      <vt:lpstr>Permitted Deductions from Salary</vt:lpstr>
      <vt:lpstr>Permitted Deductions from Salary (cont.)</vt:lpstr>
      <vt:lpstr>Prohibited Deductions from Salary</vt:lpstr>
      <vt:lpstr>Questions? Comments?</vt:lpstr>
      <vt:lpstr>Categories of Exemptions from FLSA Minimum Wage and Overtime Pay Requirements</vt:lpstr>
      <vt:lpstr>Executive Exemption</vt:lpstr>
      <vt:lpstr>Administrative Exemption</vt:lpstr>
      <vt:lpstr>Professional (Learned and Creative) Exemption</vt:lpstr>
      <vt:lpstr>Professional (Learned and Creative) Exemption (cont.)</vt:lpstr>
      <vt:lpstr>Computer-Related Exemption</vt:lpstr>
      <vt:lpstr>Computer-Related Exemption (cont.)</vt:lpstr>
      <vt:lpstr>Outside Sales Exemption</vt:lpstr>
      <vt:lpstr>Highly Compensated Exemption</vt:lpstr>
      <vt:lpstr>Questions? Comments?</vt:lpstr>
      <vt:lpstr>Summary</vt:lpstr>
      <vt:lpstr>Summary (cont.)</vt:lpstr>
      <vt:lpstr>Summary (cont.)</vt:lpstr>
      <vt:lpstr>Questions? Comments?</vt:lpstr>
      <vt:lpstr>Training Evaluation</vt:lpstr>
    </vt:vector>
  </TitlesOfParts>
  <Company>SHRM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Northon, Lindsay</dc:creator>
  <cp:lastModifiedBy>Lau, Shari</cp:lastModifiedBy>
  <cp:revision>7</cp:revision>
  <dcterms:created xsi:type="dcterms:W3CDTF">2016-12-15T19:09:21Z</dcterms:created>
  <dcterms:modified xsi:type="dcterms:W3CDTF">2019-09-24T18:03:24Z</dcterms:modified>
</cp:coreProperties>
</file>