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58" r:id="rId4"/>
    <p:sldId id="259" r:id="rId5"/>
    <p:sldId id="260" r:id="rId6"/>
    <p:sldId id="299" r:id="rId7"/>
    <p:sldId id="301" r:id="rId8"/>
    <p:sldId id="302" r:id="rId9"/>
    <p:sldId id="300" r:id="rId10"/>
    <p:sldId id="303" r:id="rId11"/>
    <p:sldId id="304" r:id="rId12"/>
    <p:sldId id="306" r:id="rId13"/>
    <p:sldId id="305" r:id="rId14"/>
    <p:sldId id="307" r:id="rId15"/>
    <p:sldId id="308" r:id="rId16"/>
    <p:sldId id="309" r:id="rId17"/>
    <p:sldId id="310" r:id="rId18"/>
    <p:sldId id="311" r:id="rId19"/>
    <p:sldId id="312" r:id="rId20"/>
    <p:sldId id="289" r:id="rId21"/>
    <p:sldId id="313"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77" d="100"/>
          <a:sy n="77" d="100"/>
        </p:scale>
        <p:origin x="749" y="43"/>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949966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613713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31596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3365483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89243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2047667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725531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846251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r>
              <a:rPr lang="en-US" i="1" dirty="0"/>
              <a:t>Insert the details of your company policy and provide a copy of the written policy to attendees.</a:t>
            </a:r>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946217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3991406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346058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679759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3144264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18122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1/6/2022</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1/6/2022</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1/6/2022</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1/6/2022</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1/6/2022</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1/6/2022</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1/6/2022</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1/6/2022</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1/6/2022</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1/6/2022</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1/6/2022</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descr="Female employee smiling while shaking hands with a male manager and holding her other hand on her chest. Group of employees clapping in the background.">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Employee Recognition</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Employee Recognition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4936435" cy="4040050"/>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 typeface="Arial"/>
              <a:buNone/>
              <a:tabLst/>
              <a:defRPr/>
            </a:pPr>
            <a:r>
              <a:rPr kumimoji="0" lang="en-US" sz="2400" b="0" i="0" u="none" strike="noStrike" kern="1200" cap="none" spc="0" normalizeH="0" baseline="0" noProof="0" dirty="0">
                <a:ln>
                  <a:noFill/>
                </a:ln>
                <a:effectLst/>
                <a:uLnTx/>
                <a:uFillTx/>
                <a:latin typeface="Arial" panose="020B0604020202020204"/>
                <a:ea typeface="+mn-ea"/>
                <a:cs typeface="+mn-cs"/>
              </a:rPr>
              <a:t>Employees may be recognized for:</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Years of service</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Safety </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Attendance</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Completion of certifications or degrees</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Superior customer service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
        <p:nvSpPr>
          <p:cNvPr id="6" name="Content Placeholder 2">
            <a:extLst>
              <a:ext uri="{FF2B5EF4-FFF2-40B4-BE49-F238E27FC236}">
                <a16:creationId xmlns:a16="http://schemas.microsoft.com/office/drawing/2014/main" id="{356FED89-DC31-4DBA-A134-1E4ABE837E13}"/>
              </a:ext>
            </a:extLst>
          </p:cNvPr>
          <p:cNvSpPr txBox="1">
            <a:spLocks/>
          </p:cNvSpPr>
          <p:nvPr/>
        </p:nvSpPr>
        <p:spPr>
          <a:xfrm>
            <a:off x="5774635" y="2087218"/>
            <a:ext cx="4936435" cy="40400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685800">
              <a:lnSpc>
                <a:spcPct val="100000"/>
              </a:lnSpc>
              <a:spcBef>
                <a:spcPts val="750"/>
              </a:spcBef>
              <a:spcAft>
                <a:spcPts val="600"/>
              </a:spcAft>
              <a:buFont typeface="Arial" charset="0"/>
              <a:buChar char="•"/>
              <a:defRPr/>
            </a:pPr>
            <a:endParaRPr lang="en-US" sz="2400" dirty="0">
              <a:latin typeface="Arial" panose="020B0604020202020204"/>
            </a:endParaRPr>
          </a:p>
          <a:p>
            <a:pPr marL="285750" indent="-285750" defTabSz="685800">
              <a:lnSpc>
                <a:spcPct val="100000"/>
              </a:lnSpc>
              <a:spcBef>
                <a:spcPts val="750"/>
              </a:spcBef>
              <a:spcAft>
                <a:spcPts val="600"/>
              </a:spcAft>
              <a:buFont typeface="Arial" charset="0"/>
              <a:buChar char="•"/>
              <a:defRPr/>
            </a:pPr>
            <a:r>
              <a:rPr lang="en-US" sz="2400" dirty="0">
                <a:latin typeface="Arial" panose="020B0604020202020204"/>
              </a:rPr>
              <a:t>Public service.</a:t>
            </a:r>
          </a:p>
          <a:p>
            <a:pPr marL="285750" indent="-285750" defTabSz="685800">
              <a:lnSpc>
                <a:spcPct val="100000"/>
              </a:lnSpc>
              <a:spcBef>
                <a:spcPts val="750"/>
              </a:spcBef>
              <a:spcAft>
                <a:spcPts val="600"/>
              </a:spcAft>
              <a:buFont typeface="Arial" charset="0"/>
              <a:buChar char="•"/>
              <a:defRPr/>
            </a:pPr>
            <a:r>
              <a:rPr lang="en-US" sz="2400" dirty="0">
                <a:latin typeface="Arial" panose="020B0604020202020204"/>
              </a:rPr>
              <a:t>Retirement.</a:t>
            </a:r>
          </a:p>
          <a:p>
            <a:pPr marL="285750" indent="-285750" defTabSz="685800">
              <a:lnSpc>
                <a:spcPct val="100000"/>
              </a:lnSpc>
              <a:spcBef>
                <a:spcPts val="750"/>
              </a:spcBef>
              <a:spcAft>
                <a:spcPts val="600"/>
              </a:spcAft>
              <a:buFont typeface="Arial" charset="0"/>
              <a:buChar char="•"/>
              <a:defRPr/>
            </a:pPr>
            <a:r>
              <a:rPr lang="en-US" sz="2400" dirty="0">
                <a:latin typeface="Arial" panose="020B0604020202020204"/>
              </a:rPr>
              <a:t>Suggestion program ideas.</a:t>
            </a:r>
          </a:p>
          <a:p>
            <a:pPr marL="285750" indent="-285750" defTabSz="685800">
              <a:lnSpc>
                <a:spcPct val="100000"/>
              </a:lnSpc>
              <a:spcBef>
                <a:spcPts val="750"/>
              </a:spcBef>
              <a:spcAft>
                <a:spcPts val="600"/>
              </a:spcAft>
              <a:buFont typeface="Arial" charset="0"/>
              <a:buChar char="•"/>
              <a:defRPr/>
            </a:pPr>
            <a:r>
              <a:rPr lang="en-US" sz="2400" dirty="0">
                <a:latin typeface="Arial" panose="020B0604020202020204"/>
              </a:rPr>
              <a:t>Outstanding performance.</a:t>
            </a:r>
          </a:p>
        </p:txBody>
      </p:sp>
    </p:spTree>
    <p:extLst>
      <p:ext uri="{BB962C8B-B14F-4D97-AF65-F5344CB8AC3E}">
        <p14:creationId xmlns:p14="http://schemas.microsoft.com/office/powerpoint/2010/main" val="300705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285612"/>
            <a:ext cx="10515600" cy="1325563"/>
          </a:xfrm>
          <a:solidFill>
            <a:schemeClr val="accent1">
              <a:lumMod val="50000"/>
            </a:schemeClr>
          </a:solidFill>
        </p:spPr>
        <p:txBody>
          <a:bodyPr>
            <a:normAutofit/>
          </a:bodyPr>
          <a:lstStyle/>
          <a:p>
            <a:r>
              <a:rPr lang="en-US" sz="4200" dirty="0">
                <a:solidFill>
                  <a:schemeClr val="bg1"/>
                </a:solidFill>
              </a:rPr>
              <a:t>Examples of Recognition Based on Performance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10515600" cy="4040050"/>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 typeface="Arial"/>
              <a:buNone/>
              <a:tabLst/>
              <a:defRPr/>
            </a:pPr>
            <a:r>
              <a:rPr kumimoji="0" lang="en-US" sz="2400" b="0" i="0" u="none" strike="noStrike" kern="1200" cap="none" spc="0" normalizeH="0" baseline="0" noProof="0" dirty="0">
                <a:ln>
                  <a:noFill/>
                </a:ln>
                <a:effectLst/>
                <a:uLnTx/>
                <a:uFillTx/>
                <a:latin typeface="Arial" panose="020B0604020202020204"/>
                <a:ea typeface="+mn-ea"/>
                <a:cs typeface="+mn-cs"/>
              </a:rPr>
              <a:t>Employees may be recognized for performance when they:</a:t>
            </a:r>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kumimoji="0" lang="en-US" sz="2400" b="0" i="0" u="none" strike="noStrike" kern="1200" cap="none" spc="0" normalizeH="0" baseline="0" noProof="0" dirty="0">
              <a:ln>
                <a:noFill/>
              </a:ln>
              <a:effectLst/>
              <a:uLnTx/>
              <a:uFillTx/>
              <a:latin typeface="Arial" panose="020B0604020202020204"/>
              <a:ea typeface="+mn-ea"/>
              <a:cs typeface="+mn-cs"/>
            </a:endParaRPr>
          </a:p>
          <a:p>
            <a:pPr lvl="1"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Go above and beyond what is expected in their job.</a:t>
            </a:r>
          </a:p>
          <a:p>
            <a:pPr lvl="1"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Suggest a new process or idea that saves time or effort or positively affects the department or team.</a:t>
            </a:r>
          </a:p>
          <a:p>
            <a:pPr lvl="1"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Complete a significant project ahead of schedule or exceptionally well.</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313538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92792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285612"/>
            <a:ext cx="10515600" cy="1325563"/>
          </a:xfrm>
          <a:solidFill>
            <a:schemeClr val="accent1">
              <a:lumMod val="50000"/>
            </a:schemeClr>
          </a:solidFill>
        </p:spPr>
        <p:txBody>
          <a:bodyPr>
            <a:normAutofit/>
          </a:bodyPr>
          <a:lstStyle/>
          <a:p>
            <a:r>
              <a:rPr lang="en-US" sz="4200" dirty="0">
                <a:solidFill>
                  <a:schemeClr val="bg1"/>
                </a:solidFill>
              </a:rPr>
              <a:t>Recognition Tips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5257800" cy="4040050"/>
          </a:xfrm>
        </p:spPr>
        <p:txBody>
          <a:bodyPr>
            <a:normAutofit/>
          </a:bodyPr>
          <a:lstStyle/>
          <a:p>
            <a:pPr defTabSz="685800">
              <a:lnSpc>
                <a:spcPct val="100000"/>
              </a:lnSpc>
              <a:spcBef>
                <a:spcPts val="750"/>
              </a:spcBef>
              <a:spcAft>
                <a:spcPts val="600"/>
              </a:spcAft>
              <a:defRPr/>
            </a:pPr>
            <a:r>
              <a:rPr kumimoji="0" lang="en-US" sz="2400" b="0" i="0" u="none" strike="noStrike" kern="1200" cap="none" spc="0" normalizeH="0" baseline="0" noProof="0" dirty="0">
                <a:ln>
                  <a:noFill/>
                </a:ln>
                <a:effectLst/>
                <a:uLnTx/>
                <a:uFillTx/>
                <a:latin typeface="Arial" panose="020B0604020202020204"/>
                <a:ea typeface="+mn-ea"/>
                <a:cs typeface="+mn-cs"/>
              </a:rPr>
              <a:t>Offer employee reward choices.</a:t>
            </a:r>
          </a:p>
          <a:p>
            <a:pPr defTabSz="685800">
              <a:lnSpc>
                <a:spcPct val="100000"/>
              </a:lnSpc>
              <a:spcBef>
                <a:spcPts val="750"/>
              </a:spcBef>
              <a:spcAft>
                <a:spcPts val="600"/>
              </a:spcAft>
              <a:defRPr/>
            </a:pPr>
            <a:r>
              <a:rPr kumimoji="0" lang="en-US" sz="2400" b="0" i="0" u="none" strike="noStrike" kern="1200" cap="none" spc="0" normalizeH="0" baseline="0" noProof="0" dirty="0">
                <a:ln>
                  <a:noFill/>
                </a:ln>
                <a:effectLst/>
                <a:uLnTx/>
                <a:uFillTx/>
                <a:latin typeface="Arial" panose="020B0604020202020204"/>
                <a:ea typeface="+mn-ea"/>
                <a:cs typeface="+mn-cs"/>
              </a:rPr>
              <a:t>Identify what is meaningful to your employees.</a:t>
            </a:r>
          </a:p>
          <a:p>
            <a:pPr defTabSz="685800">
              <a:lnSpc>
                <a:spcPct val="100000"/>
              </a:lnSpc>
              <a:spcBef>
                <a:spcPts val="750"/>
              </a:spcBef>
              <a:spcAft>
                <a:spcPts val="600"/>
              </a:spcAft>
              <a:defRPr/>
            </a:pPr>
            <a:r>
              <a:rPr kumimoji="0" lang="en-US" sz="2400" b="0" i="0" u="none" strike="noStrike" kern="1200" cap="none" spc="0" normalizeH="0" baseline="0" noProof="0" dirty="0">
                <a:ln>
                  <a:noFill/>
                </a:ln>
                <a:effectLst/>
                <a:uLnTx/>
                <a:uFillTx/>
                <a:latin typeface="Arial" panose="020B0604020202020204"/>
                <a:ea typeface="+mn-ea"/>
                <a:cs typeface="+mn-cs"/>
              </a:rPr>
              <a:t>Keep employee recognition fresh.</a:t>
            </a:r>
          </a:p>
          <a:p>
            <a:pPr defTabSz="685800">
              <a:lnSpc>
                <a:spcPct val="100000"/>
              </a:lnSpc>
              <a:spcBef>
                <a:spcPts val="750"/>
              </a:spcBef>
              <a:spcAft>
                <a:spcPts val="600"/>
              </a:spcAft>
              <a:defRPr/>
            </a:pPr>
            <a:r>
              <a:rPr kumimoji="0" lang="en-US" sz="2400" b="0" i="0" u="none" strike="noStrike" kern="1200" cap="none" spc="0" normalizeH="0" baseline="0" noProof="0" dirty="0">
                <a:ln>
                  <a:noFill/>
                </a:ln>
                <a:effectLst/>
                <a:uLnTx/>
                <a:uFillTx/>
                <a:latin typeface="Arial" panose="020B0604020202020204"/>
                <a:ea typeface="+mn-ea"/>
                <a:cs typeface="+mn-cs"/>
              </a:rPr>
              <a:t>Recognize all levels of employees.</a:t>
            </a:r>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kumimoji="0" lang="en-US" b="0" i="0" u="none" strike="noStrike" kern="1200" cap="none" spc="0" normalizeH="0" baseline="0" noProof="0" dirty="0">
              <a:ln>
                <a:noFill/>
              </a:ln>
              <a:effectLst/>
              <a:uLnTx/>
              <a:uFillTx/>
              <a:latin typeface="Arial" panose="020B0604020202020204"/>
              <a:ea typeface="+mn-ea"/>
              <a:cs typeface="+mn-cs"/>
            </a:endParaRP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
        <p:nvSpPr>
          <p:cNvPr id="6" name="Content Placeholder 2">
            <a:extLst>
              <a:ext uri="{FF2B5EF4-FFF2-40B4-BE49-F238E27FC236}">
                <a16:creationId xmlns:a16="http://schemas.microsoft.com/office/drawing/2014/main" id="{E440F19F-D990-4366-9877-33DBD4137279}"/>
              </a:ext>
            </a:extLst>
          </p:cNvPr>
          <p:cNvSpPr txBox="1">
            <a:spLocks/>
          </p:cNvSpPr>
          <p:nvPr/>
        </p:nvSpPr>
        <p:spPr>
          <a:xfrm>
            <a:off x="6096000" y="2087218"/>
            <a:ext cx="5257800" cy="40400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lnSpc>
                <a:spcPct val="100000"/>
              </a:lnSpc>
              <a:spcBef>
                <a:spcPts val="750"/>
              </a:spcBef>
              <a:spcAft>
                <a:spcPts val="600"/>
              </a:spcAft>
              <a:defRPr/>
            </a:pPr>
            <a:r>
              <a:rPr lang="en-US" sz="2400" dirty="0">
                <a:latin typeface="Arial" panose="020B0604020202020204"/>
              </a:rPr>
              <a:t>Provide consistent recognition.</a:t>
            </a:r>
          </a:p>
          <a:p>
            <a:pPr defTabSz="685800">
              <a:lnSpc>
                <a:spcPct val="100000"/>
              </a:lnSpc>
              <a:spcBef>
                <a:spcPts val="750"/>
              </a:spcBef>
              <a:spcAft>
                <a:spcPts val="600"/>
              </a:spcAft>
              <a:defRPr/>
            </a:pPr>
            <a:r>
              <a:rPr lang="en-US" sz="2400" dirty="0">
                <a:latin typeface="Arial" panose="020B0604020202020204"/>
              </a:rPr>
              <a:t>Keep it simple.</a:t>
            </a:r>
          </a:p>
          <a:p>
            <a:pPr defTabSz="685800">
              <a:lnSpc>
                <a:spcPct val="100000"/>
              </a:lnSpc>
              <a:spcBef>
                <a:spcPts val="750"/>
              </a:spcBef>
              <a:spcAft>
                <a:spcPts val="600"/>
              </a:spcAft>
              <a:defRPr/>
            </a:pPr>
            <a:r>
              <a:rPr lang="en-US" sz="2400" dirty="0">
                <a:latin typeface="Arial" panose="020B0604020202020204"/>
              </a:rPr>
              <a:t>Be adaptable.</a:t>
            </a:r>
          </a:p>
          <a:p>
            <a:pPr defTabSz="685800">
              <a:lnSpc>
                <a:spcPct val="100000"/>
              </a:lnSpc>
              <a:spcBef>
                <a:spcPts val="750"/>
              </a:spcBef>
              <a:spcAft>
                <a:spcPts val="600"/>
              </a:spcAft>
              <a:defRPr/>
            </a:pPr>
            <a:r>
              <a:rPr lang="en-US" sz="2400" dirty="0">
                <a:latin typeface="Arial" panose="020B0604020202020204"/>
              </a:rPr>
              <a:t>Make it timely.</a:t>
            </a:r>
          </a:p>
          <a:p>
            <a:pPr marL="0" indent="0" defTabSz="685800">
              <a:lnSpc>
                <a:spcPct val="100000"/>
              </a:lnSpc>
              <a:spcBef>
                <a:spcPts val="750"/>
              </a:spcBef>
              <a:spcAft>
                <a:spcPts val="600"/>
              </a:spcAft>
              <a:buFont typeface="Arial"/>
              <a:buNone/>
              <a:defRPr/>
            </a:pPr>
            <a:endParaRPr lang="en-US" dirty="0">
              <a:latin typeface="Arial" panose="020B0604020202020204"/>
            </a:endParaRPr>
          </a:p>
        </p:txBody>
      </p:sp>
    </p:spTree>
    <p:extLst>
      <p:ext uri="{BB962C8B-B14F-4D97-AF65-F5344CB8AC3E}">
        <p14:creationId xmlns:p14="http://schemas.microsoft.com/office/powerpoint/2010/main" val="1234174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1696513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285612"/>
            <a:ext cx="10515600" cy="1325563"/>
          </a:xfrm>
          <a:solidFill>
            <a:schemeClr val="accent1">
              <a:lumMod val="50000"/>
            </a:schemeClr>
          </a:solidFill>
        </p:spPr>
        <p:txBody>
          <a:bodyPr>
            <a:normAutofit/>
          </a:bodyPr>
          <a:lstStyle/>
          <a:p>
            <a:r>
              <a:rPr lang="en-US" sz="4200" dirty="0">
                <a:solidFill>
                  <a:schemeClr val="bg1"/>
                </a:solidFill>
              </a:rPr>
              <a:t>Ways to Recognize Employees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88435"/>
            <a:ext cx="10515600" cy="4238833"/>
          </a:xfrm>
        </p:spPr>
        <p:txBody>
          <a:bodyPr>
            <a:normAutofit fontScale="92500" lnSpcReduction="20000"/>
          </a:bodyPr>
          <a:lstStyle/>
          <a:p>
            <a:pPr marL="0" marR="0" lvl="0" indent="0" algn="l" defTabSz="685800" rtl="0" eaLnBrk="1" fontAlgn="auto" latinLnBrk="0" hangingPunct="1">
              <a:lnSpc>
                <a:spcPct val="100000"/>
              </a:lnSpc>
              <a:spcBef>
                <a:spcPts val="750"/>
              </a:spcBef>
              <a:spcAft>
                <a:spcPts val="600"/>
              </a:spcAft>
              <a:buClrTx/>
              <a:buSzTx/>
              <a:buFont typeface="Arial"/>
              <a:buNone/>
              <a:tabLst/>
              <a:defRPr/>
            </a:pPr>
            <a:r>
              <a:rPr kumimoji="0" lang="en-US" b="0" i="0" u="none" strike="noStrike" kern="1200" cap="none" spc="0" normalizeH="0" baseline="0" noProof="0" dirty="0">
                <a:ln>
                  <a:noFill/>
                </a:ln>
                <a:effectLst/>
                <a:uLnTx/>
                <a:uFillTx/>
                <a:latin typeface="Arial" panose="020B0604020202020204"/>
                <a:ea typeface="+mn-ea"/>
                <a:cs typeface="+mn-cs"/>
              </a:rPr>
              <a:t>Recognition does not have to be difficult or expensive. Examples include:</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Verbal, written or formal praise from you or informal praise by peers. </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Gift cards.</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Cash awards.</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Choice of interesting and challenging projects.</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Opportunities to attend conferences or training sessions.</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Opportunities to mentor other employees and work with people outside their own departments.</a:t>
            </a:r>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kumimoji="0" lang="en-US" b="0" i="0" u="none" strike="noStrike" kern="1200" cap="none" spc="0" normalizeH="0" baseline="0" noProof="0" dirty="0">
              <a:ln>
                <a:noFill/>
              </a:ln>
              <a:effectLst/>
              <a:uLnTx/>
              <a:uFillTx/>
              <a:latin typeface="Arial" panose="020B0604020202020204"/>
              <a:ea typeface="+mn-ea"/>
              <a:cs typeface="+mn-cs"/>
            </a:endParaRP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22520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285612"/>
            <a:ext cx="10515600" cy="1325563"/>
          </a:xfrm>
          <a:solidFill>
            <a:schemeClr val="accent1">
              <a:lumMod val="50000"/>
            </a:schemeClr>
          </a:solidFill>
        </p:spPr>
        <p:txBody>
          <a:bodyPr>
            <a:normAutofit/>
          </a:bodyPr>
          <a:lstStyle/>
          <a:p>
            <a:r>
              <a:rPr lang="en-US" sz="4200" dirty="0">
                <a:solidFill>
                  <a:schemeClr val="bg1"/>
                </a:solidFill>
              </a:rPr>
              <a:t>Ways to Recognize Employees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10515600" cy="4040050"/>
          </a:xfrm>
        </p:spPr>
        <p:txBody>
          <a:bodyPr>
            <a:normAutofit/>
          </a:bodyPr>
          <a:lstStyle/>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A personal call of thanks with no other purpose for call.</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A personal thank-you note given separately or with paycheck or bonus pay.</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A gift of company logo items.</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Plaques or trophies.</a:t>
            </a:r>
          </a:p>
          <a:p>
            <a:pPr defTabSz="685800">
              <a:lnSpc>
                <a:spcPct val="100000"/>
              </a:lnSpc>
              <a:spcBef>
                <a:spcPts val="750"/>
              </a:spcBef>
              <a:spcAft>
                <a:spcPts val="600"/>
              </a:spcAft>
              <a:defRPr/>
            </a:pPr>
            <a:r>
              <a:rPr kumimoji="0" lang="en-US" b="0" i="0" u="none" strike="noStrike" kern="1200" cap="none" spc="0" normalizeH="0" baseline="0" noProof="0" dirty="0">
                <a:ln>
                  <a:noFill/>
                </a:ln>
                <a:effectLst/>
                <a:uLnTx/>
                <a:uFillTx/>
                <a:latin typeface="Arial" panose="020B0604020202020204"/>
                <a:ea typeface="+mn-ea"/>
                <a:cs typeface="+mn-cs"/>
              </a:rPr>
              <a:t>Recognition luncheon.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1794472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195859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285612"/>
            <a:ext cx="10515600" cy="1325563"/>
          </a:xfrm>
          <a:solidFill>
            <a:schemeClr val="accent1">
              <a:lumMod val="50000"/>
            </a:schemeClr>
          </a:solidFill>
        </p:spPr>
        <p:txBody>
          <a:bodyPr>
            <a:normAutofit/>
          </a:bodyPr>
          <a:lstStyle/>
          <a:p>
            <a:r>
              <a:rPr lang="en-US" sz="4200" dirty="0">
                <a:solidFill>
                  <a:schemeClr val="bg1"/>
                </a:solidFill>
              </a:rPr>
              <a:t>Our Employee Recognition Policy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10515600" cy="4040050"/>
          </a:xfrm>
        </p:spPr>
        <p:txBody>
          <a:bodyPr>
            <a:normAutofit fontScale="92500" lnSpcReduction="20000"/>
          </a:bodyPr>
          <a:lstStyle/>
          <a:p>
            <a:pPr marL="0" indent="0" defTabSz="685800">
              <a:lnSpc>
                <a:spcPct val="100000"/>
              </a:lnSpc>
              <a:spcBef>
                <a:spcPts val="750"/>
              </a:spcBef>
              <a:spcAft>
                <a:spcPts val="600"/>
              </a:spcAft>
              <a:buNone/>
              <a:defRPr/>
            </a:pPr>
            <a:r>
              <a:rPr kumimoji="0" lang="en-US" b="0" i="0" u="none" strike="noStrike" kern="1200" cap="none" spc="0" normalizeH="0" baseline="0" noProof="0" dirty="0">
                <a:ln>
                  <a:noFill/>
                </a:ln>
                <a:effectLst/>
                <a:uLnTx/>
                <a:uFillTx/>
                <a:latin typeface="Arial" panose="020B0604020202020204"/>
                <a:ea typeface="+mn-ea"/>
                <a:cs typeface="+mn-cs"/>
              </a:rPr>
              <a:t>All employees are eligible for nonmonetary recognition and eligible for monetary recognition based on departmental budget.</a:t>
            </a:r>
          </a:p>
          <a:p>
            <a:pPr marL="0" indent="0" defTabSz="685800">
              <a:lnSpc>
                <a:spcPct val="100000"/>
              </a:lnSpc>
              <a:spcBef>
                <a:spcPts val="750"/>
              </a:spcBef>
              <a:spcAft>
                <a:spcPts val="600"/>
              </a:spcAft>
              <a:buNone/>
              <a:defRPr/>
            </a:pPr>
            <a:r>
              <a:rPr kumimoji="0" lang="en-US" b="0" i="0" u="none" strike="noStrike" kern="1200" cap="none" spc="0" normalizeH="0" baseline="0" noProof="0" dirty="0">
                <a:ln>
                  <a:noFill/>
                </a:ln>
                <a:effectLst/>
                <a:uLnTx/>
                <a:uFillTx/>
                <a:latin typeface="Arial" panose="020B0604020202020204"/>
                <a:ea typeface="+mn-ea"/>
                <a:cs typeface="+mn-cs"/>
              </a:rPr>
              <a:t>Awards should be made as close to the performance or result as possible. </a:t>
            </a:r>
          </a:p>
          <a:p>
            <a:pPr marL="0" indent="0" defTabSz="685800">
              <a:lnSpc>
                <a:spcPct val="100000"/>
              </a:lnSpc>
              <a:spcBef>
                <a:spcPts val="750"/>
              </a:spcBef>
              <a:spcAft>
                <a:spcPts val="600"/>
              </a:spcAft>
              <a:buNone/>
              <a:defRPr/>
            </a:pPr>
            <a:r>
              <a:rPr kumimoji="0" lang="en-US" b="0" i="0" u="none" strike="noStrike" kern="1200" cap="none" spc="0" normalizeH="0" baseline="0" noProof="0" dirty="0">
                <a:ln>
                  <a:noFill/>
                </a:ln>
                <a:effectLst/>
                <a:uLnTx/>
                <a:uFillTx/>
                <a:latin typeface="Arial" panose="020B0604020202020204"/>
                <a:ea typeface="+mn-ea"/>
                <a:cs typeface="+mn-cs"/>
              </a:rPr>
              <a:t>Award criteria should be consistent with company and employee goals and objectives. </a:t>
            </a:r>
          </a:p>
          <a:p>
            <a:pPr marL="0" indent="0" defTabSz="685800">
              <a:lnSpc>
                <a:spcPct val="100000"/>
              </a:lnSpc>
              <a:spcBef>
                <a:spcPts val="750"/>
              </a:spcBef>
              <a:spcAft>
                <a:spcPts val="600"/>
              </a:spcAft>
              <a:buNone/>
              <a:defRPr/>
            </a:pPr>
            <a:r>
              <a:rPr kumimoji="0" lang="en-US" b="0" i="0" u="none" strike="noStrike" kern="1200" cap="none" spc="0" normalizeH="0" baseline="0" noProof="0" dirty="0">
                <a:ln>
                  <a:noFill/>
                </a:ln>
                <a:effectLst/>
                <a:uLnTx/>
                <a:uFillTx/>
                <a:latin typeface="Arial" panose="020B0604020202020204"/>
                <a:ea typeface="+mn-ea"/>
                <a:cs typeface="+mn-cs"/>
              </a:rPr>
              <a:t>Monetary awards require managers to complete a recognition request form.</a:t>
            </a:r>
          </a:p>
          <a:p>
            <a:pPr marL="0" indent="0" defTabSz="685800">
              <a:lnSpc>
                <a:spcPct val="100000"/>
              </a:lnSpc>
              <a:spcBef>
                <a:spcPts val="750"/>
              </a:spcBef>
              <a:spcAft>
                <a:spcPts val="600"/>
              </a:spcAft>
              <a:buNone/>
              <a:defRPr/>
            </a:pPr>
            <a:r>
              <a:rPr kumimoji="0" lang="en-US" b="0" i="0" u="none" strike="noStrike" kern="1200" cap="none" spc="0" normalizeH="0" baseline="0" noProof="0" dirty="0">
                <a:ln>
                  <a:noFill/>
                </a:ln>
                <a:effectLst/>
                <a:uLnTx/>
                <a:uFillTx/>
                <a:latin typeface="Arial" panose="020B0604020202020204"/>
                <a:ea typeface="+mn-ea"/>
                <a:cs typeface="+mn-cs"/>
              </a:rPr>
              <a:t>Nonmonetary rewards are encouraged and do not require a form or approval.</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1550924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141497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Employee Recognition</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20</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579441"/>
          </a:xfrm>
          <a:prstGeom prst="rect">
            <a:avLst/>
          </a:prstGeom>
          <a:noFill/>
        </p:spPr>
        <p:txBody>
          <a:bodyPr wrap="square" rtlCol="0">
            <a:spAutoFit/>
          </a:bodyPr>
          <a:lstStyle/>
          <a:p>
            <a:pPr marL="0" indent="0">
              <a:buNone/>
            </a:pPr>
            <a:r>
              <a:rPr lang="en-US" dirty="0"/>
              <a:t>Employee recognition is an acknowledgment of an employee’s achievement. It may be public or private, monetary or nonmonetary. </a:t>
            </a:r>
          </a:p>
          <a:p>
            <a:pPr marL="0" indent="0">
              <a:buNone/>
            </a:pPr>
            <a:r>
              <a:rPr lang="en-US" dirty="0"/>
              <a:t>A good employee recognition program helps an organization retain key employees and keep employee job satisfaction at a high level. </a:t>
            </a:r>
          </a:p>
          <a:p>
            <a:pPr marL="0" indent="0">
              <a:buNone/>
            </a:pPr>
            <a:r>
              <a:rPr lang="en-US" dirty="0"/>
              <a:t>Some types of recognition are for performance, years of service, attendance and completion of degrees. </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21</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2675604"/>
          </a:xfrm>
          <a:prstGeom prst="rect">
            <a:avLst/>
          </a:prstGeom>
          <a:noFill/>
        </p:spPr>
        <p:txBody>
          <a:bodyPr wrap="square" rtlCol="0">
            <a:spAutoFit/>
          </a:bodyPr>
          <a:lstStyle/>
          <a:p>
            <a:pPr marL="0" indent="0">
              <a:buNone/>
            </a:pPr>
            <a:r>
              <a:rPr lang="en-US" dirty="0"/>
              <a:t>Tips for employee recognition include extending recognition to all levels of employees, keeping it consistent, simple and timely. </a:t>
            </a:r>
          </a:p>
          <a:p>
            <a:pPr marL="0" indent="0">
              <a:buNone/>
            </a:pPr>
            <a:r>
              <a:rPr lang="en-US" dirty="0"/>
              <a:t>Ways to recognize employees include verbal or written praise, cash awards, a personal call of thanks and a gift of company logo items or a plaque or trophy. </a:t>
            </a:r>
          </a:p>
          <a:p>
            <a:pPr marL="0" indent="0">
              <a:buNone/>
            </a:pPr>
            <a:endParaRPr lang="en-US" dirty="0"/>
          </a:p>
        </p:txBody>
      </p:sp>
    </p:spTree>
    <p:extLst>
      <p:ext uri="{BB962C8B-B14F-4D97-AF65-F5344CB8AC3E}">
        <p14:creationId xmlns:p14="http://schemas.microsoft.com/office/powerpoint/2010/main" val="1482586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The goal of employee recognition is to show appreciation for an employee’s achievement and to motivate employees to continue good performance and their commitment to the company. </a:t>
            </a:r>
          </a:p>
          <a:p>
            <a:pPr marL="0" indent="0">
              <a:buNone/>
            </a:pPr>
            <a:r>
              <a:rPr lang="en-US" dirty="0"/>
              <a:t>A good employee recognition program helps an organization retain key employees and keep job satisfaction at a high level. </a:t>
            </a:r>
          </a:p>
          <a:p>
            <a:pPr marL="0" indent="0">
              <a:buNone/>
            </a:pPr>
            <a:r>
              <a:rPr lang="en-US" dirty="0"/>
              <a:t>To achieve these important goals, it is critical for you, as supervisors, to recognize the importance of employee recognition and know how to practice it. This presentation provides that information and knowledge.</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What is employee recognition?</a:t>
            </a:r>
          </a:p>
          <a:p>
            <a:pPr marL="457200" indent="-457200">
              <a:lnSpc>
                <a:spcPct val="100000"/>
              </a:lnSpc>
              <a:buFont typeface="Arial" panose="020B0604020202020204" pitchFamily="34" charset="0"/>
              <a:buChar char="•"/>
            </a:pPr>
            <a:r>
              <a:rPr lang="en-US" sz="2800" dirty="0">
                <a:solidFill>
                  <a:schemeClr val="tx1"/>
                </a:solidFill>
                <a:latin typeface="+mn-lt"/>
              </a:rPr>
              <a:t>Why is employee recognition important?</a:t>
            </a:r>
          </a:p>
          <a:p>
            <a:pPr marL="457200" indent="-457200">
              <a:lnSpc>
                <a:spcPct val="100000"/>
              </a:lnSpc>
              <a:buFont typeface="Arial" panose="020B0604020202020204" pitchFamily="34" charset="0"/>
              <a:buChar char="•"/>
            </a:pPr>
            <a:r>
              <a:rPr lang="en-US" sz="2800" dirty="0">
                <a:solidFill>
                  <a:schemeClr val="tx1"/>
                </a:solidFill>
                <a:latin typeface="+mn-lt"/>
              </a:rPr>
              <a:t>Types of employee recognition.</a:t>
            </a:r>
          </a:p>
          <a:p>
            <a:pPr marL="457200" indent="-457200">
              <a:lnSpc>
                <a:spcPct val="100000"/>
              </a:lnSpc>
              <a:buFont typeface="Arial" panose="020B0604020202020204" pitchFamily="34" charset="0"/>
              <a:buChar char="•"/>
            </a:pPr>
            <a:r>
              <a:rPr lang="en-US" sz="2800" dirty="0">
                <a:solidFill>
                  <a:schemeClr val="tx1"/>
                </a:solidFill>
                <a:latin typeface="+mn-lt"/>
              </a:rPr>
              <a:t>Examples of recognition based on performance.</a:t>
            </a:r>
          </a:p>
          <a:p>
            <a:pPr marL="457200" indent="-457200">
              <a:lnSpc>
                <a:spcPct val="100000"/>
              </a:lnSpc>
              <a:buFont typeface="Arial" panose="020B0604020202020204" pitchFamily="34" charset="0"/>
              <a:buChar char="•"/>
            </a:pPr>
            <a:r>
              <a:rPr lang="en-US" sz="2800" dirty="0">
                <a:solidFill>
                  <a:schemeClr val="tx1"/>
                </a:solidFill>
                <a:latin typeface="+mn-lt"/>
              </a:rPr>
              <a:t>Recognition tips.</a:t>
            </a:r>
          </a:p>
          <a:p>
            <a:pPr marL="457200" indent="-457200">
              <a:lnSpc>
                <a:spcPct val="100000"/>
              </a:lnSpc>
              <a:buFont typeface="Arial" panose="020B0604020202020204" pitchFamily="34" charset="0"/>
              <a:buChar char="•"/>
            </a:pPr>
            <a:r>
              <a:rPr lang="en-US" sz="2800" dirty="0">
                <a:solidFill>
                  <a:schemeClr val="tx1"/>
                </a:solidFill>
                <a:latin typeface="+mn-lt"/>
              </a:rPr>
              <a:t>Ways to recognize employees.</a:t>
            </a:r>
          </a:p>
          <a:p>
            <a:pPr marL="457200" indent="-457200">
              <a:lnSpc>
                <a:spcPct val="100000"/>
              </a:lnSpc>
              <a:buFont typeface="Arial" panose="020B0604020202020204" pitchFamily="34" charset="0"/>
              <a:buChar char="•"/>
            </a:pPr>
            <a:r>
              <a:rPr lang="en-US" sz="2800" dirty="0">
                <a:solidFill>
                  <a:schemeClr val="tx1"/>
                </a:solidFill>
                <a:latin typeface="+mn-lt"/>
              </a:rPr>
              <a:t>Our employee recognition policy.</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Employee Recognition?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34478"/>
            <a:ext cx="10515600" cy="3592789"/>
          </a:xfrm>
        </p:spPr>
        <p:txBody>
          <a:bodyPr>
            <a:normAutofit/>
          </a:bodyPr>
          <a:lstStyle/>
          <a:p>
            <a:pPr marL="0" indent="0">
              <a:buNone/>
            </a:pPr>
            <a:r>
              <a:rPr lang="en-US" dirty="0"/>
              <a:t>Employee recognition is acknowledgment of an employee’s achievement. </a:t>
            </a:r>
          </a:p>
          <a:p>
            <a:pPr marL="0" indent="0">
              <a:buNone/>
            </a:pPr>
            <a:r>
              <a:rPr lang="en-US" dirty="0"/>
              <a:t>Recognition can be public or private.</a:t>
            </a:r>
          </a:p>
          <a:p>
            <a:pPr marL="0" indent="0">
              <a:buNone/>
            </a:pPr>
            <a:r>
              <a:rPr lang="en-US" dirty="0"/>
              <a:t>Recognition may take the form of a monetary reward or a nonmonetary reward.</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Is Employee Recognition Important?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10515600" cy="4040050"/>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 typeface="Arial"/>
              <a:buNone/>
              <a:tabLst/>
              <a:defRPr/>
            </a:pPr>
            <a:r>
              <a:rPr kumimoji="0" lang="en-US" sz="2400" b="0" i="0" u="none" strike="noStrike" kern="1200" cap="none" spc="0" normalizeH="0" baseline="0" noProof="0" dirty="0">
                <a:ln>
                  <a:noFill/>
                </a:ln>
                <a:effectLst/>
                <a:uLnTx/>
                <a:uFillTx/>
                <a:latin typeface="Arial" panose="020B0604020202020204"/>
                <a:ea typeface="+mn-ea"/>
                <a:cs typeface="+mn-cs"/>
              </a:rPr>
              <a:t>Employee recognition:</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Helps to attract and retain employees.</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Motivates employees to perform at higher levels.</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Increases employee productivity.</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Increases healthy employee competitiveness.</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Increases company revenues and profitability.</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425996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Is Employee Recognition Important?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8"/>
            <a:ext cx="10515600" cy="4040050"/>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 typeface="Arial"/>
              <a:buNone/>
              <a:tabLst/>
              <a:defRPr/>
            </a:pPr>
            <a:r>
              <a:rPr kumimoji="0" lang="en-US" sz="2400" b="0" i="0" u="none" strike="noStrike" kern="1200" cap="none" spc="0" normalizeH="0" baseline="0" noProof="0" dirty="0">
                <a:ln>
                  <a:noFill/>
                </a:ln>
                <a:effectLst/>
                <a:uLnTx/>
                <a:uFillTx/>
                <a:latin typeface="Arial" panose="020B0604020202020204"/>
                <a:ea typeface="+mn-ea"/>
                <a:cs typeface="+mn-cs"/>
              </a:rPr>
              <a:t>Employee recognition (cont.):</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Improves business quality and service.</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Improves workplace safety.</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Lowers employee stress.</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Reduces absenteeism and turnover costs.</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Fosters employment longevity.</a:t>
            </a:r>
          </a:p>
          <a:p>
            <a:pPr marL="285750" marR="0" lvl="0" indent="-285750" algn="l" defTabSz="685800" rtl="0" eaLnBrk="1" fontAlgn="auto" latinLnBrk="0" hangingPunct="1">
              <a:lnSpc>
                <a:spcPct val="100000"/>
              </a:lnSpc>
              <a:spcBef>
                <a:spcPts val="750"/>
              </a:spcBef>
              <a:spcAft>
                <a:spcPts val="600"/>
              </a:spcAft>
              <a:buClrTx/>
              <a:buSzTx/>
              <a:buFont typeface="Arial" charset="0"/>
              <a:buChar char="•"/>
              <a:tabLst/>
              <a:defRPr/>
            </a:pPr>
            <a:r>
              <a:rPr kumimoji="0" lang="en-US" sz="2400" b="0" i="0" u="none" strike="noStrike" kern="1200" cap="none" spc="0" normalizeH="0" baseline="0" noProof="0" dirty="0">
                <a:ln>
                  <a:noFill/>
                </a:ln>
                <a:effectLst/>
                <a:uLnTx/>
                <a:uFillTx/>
                <a:latin typeface="Arial" panose="020B0604020202020204"/>
                <a:ea typeface="+mn-ea"/>
                <a:cs typeface="+mn-cs"/>
              </a:rPr>
              <a:t>Encourages employees to continue education and training.</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2827295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083905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639</TotalTime>
  <Words>788</Words>
  <Application>Microsoft Office PowerPoint</Application>
  <PresentationFormat>Widescreen</PresentationFormat>
  <Paragraphs>143</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Employee Recognition</vt:lpstr>
      <vt:lpstr>WELCOME!</vt:lpstr>
      <vt:lpstr>Introduction</vt:lpstr>
      <vt:lpstr>Agenda</vt:lpstr>
      <vt:lpstr>What Is Employee Recognition?</vt:lpstr>
      <vt:lpstr>Questions? Comments?</vt:lpstr>
      <vt:lpstr>Why Is Employee Recognition Important?</vt:lpstr>
      <vt:lpstr>Why Is Employee Recognition Important? (cont.)</vt:lpstr>
      <vt:lpstr>Questions? Comments?</vt:lpstr>
      <vt:lpstr>Types of Employee Recognition</vt:lpstr>
      <vt:lpstr>Examples of Recognition Based on Performance </vt:lpstr>
      <vt:lpstr>Questions? Comments?</vt:lpstr>
      <vt:lpstr>Recognition Tips</vt:lpstr>
      <vt:lpstr>Questions? Comments?</vt:lpstr>
      <vt:lpstr>Ways to Recognize Employees</vt:lpstr>
      <vt:lpstr>Ways to Recognize Employees (cont.)</vt:lpstr>
      <vt:lpstr>Questions? Comments?</vt:lpstr>
      <vt:lpstr>Our Employee Recognition Policy</vt:lpstr>
      <vt:lpstr>Questions? Comments?</vt:lpstr>
      <vt:lpstr>Summary</vt:lpstr>
      <vt:lpstr>Summary (cont.)</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31</cp:revision>
  <dcterms:created xsi:type="dcterms:W3CDTF">2021-07-28T15:46:48Z</dcterms:created>
  <dcterms:modified xsi:type="dcterms:W3CDTF">2022-01-06T20:31:31Z</dcterms:modified>
</cp:coreProperties>
</file>