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57" r:id="rId3"/>
    <p:sldId id="258" r:id="rId4"/>
    <p:sldId id="259" r:id="rId5"/>
    <p:sldId id="260" r:id="rId6"/>
    <p:sldId id="299" r:id="rId7"/>
    <p:sldId id="301" r:id="rId8"/>
    <p:sldId id="302" r:id="rId9"/>
    <p:sldId id="300" r:id="rId10"/>
    <p:sldId id="303" r:id="rId11"/>
    <p:sldId id="304" r:id="rId12"/>
    <p:sldId id="306" r:id="rId13"/>
    <p:sldId id="305" r:id="rId14"/>
    <p:sldId id="307" r:id="rId15"/>
    <p:sldId id="308" r:id="rId16"/>
    <p:sldId id="309" r:id="rId17"/>
    <p:sldId id="310" r:id="rId18"/>
    <p:sldId id="311" r:id="rId19"/>
    <p:sldId id="312" r:id="rId20"/>
    <p:sldId id="289" r:id="rId21"/>
    <p:sldId id="313" r:id="rId22"/>
    <p:sldId id="28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0201" autoAdjust="0"/>
  </p:normalViewPr>
  <p:slideViewPr>
    <p:cSldViewPr snapToGrid="0">
      <p:cViewPr varScale="1">
        <p:scale>
          <a:sx n="77" d="100"/>
          <a:sy n="77" d="100"/>
        </p:scale>
        <p:origin x="749" y="43"/>
      </p:cViewPr>
      <p:guideLst/>
    </p:cSldViewPr>
  </p:slideViewPr>
  <p:outlineViewPr>
    <p:cViewPr>
      <p:scale>
        <a:sx n="33" d="100"/>
        <a:sy n="33" d="100"/>
      </p:scale>
      <p:origin x="0" y="-11534"/>
    </p:cViewPr>
  </p:outlineViewPr>
  <p:notesTextViewPr>
    <p:cViewPr>
      <p:scale>
        <a:sx n="1" d="1"/>
        <a:sy n="1" d="1"/>
      </p:scale>
      <p:origin x="0" y="0"/>
    </p:cViewPr>
  </p:notesTextViewPr>
  <p:sorterViewPr>
    <p:cViewPr>
      <p:scale>
        <a:sx n="100" d="100"/>
        <a:sy n="100" d="100"/>
      </p:scale>
      <p:origin x="0" y="-1843"/>
    </p:cViewPr>
  </p:sorter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BDC13-22BB-4AAC-BC9B-FBBF706C7EE2}" type="datetimeFigureOut">
              <a:rPr lang="en-US" smtClean="0"/>
              <a:t>1/6/2022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14EB97-CD1D-4021-A1FE-AF2953771E73}" type="slidenum">
              <a:rPr lang="en-US" smtClean="0"/>
              <a:t>‹#›</a:t>
            </a:fld>
            <a:endParaRPr lang="en-US" dirty="0"/>
          </a:p>
        </p:txBody>
      </p:sp>
    </p:spTree>
    <p:extLst>
      <p:ext uri="{BB962C8B-B14F-4D97-AF65-F5344CB8AC3E}">
        <p14:creationId xmlns:p14="http://schemas.microsoft.com/office/powerpoint/2010/main" val="308992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a:t>
            </a:fld>
            <a:endParaRPr lang="en-US" dirty="0"/>
          </a:p>
        </p:txBody>
      </p:sp>
    </p:spTree>
    <p:extLst>
      <p:ext uri="{BB962C8B-B14F-4D97-AF65-F5344CB8AC3E}">
        <p14:creationId xmlns:p14="http://schemas.microsoft.com/office/powerpoint/2010/main" val="3386142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10</a:t>
            </a:fld>
            <a:endParaRPr lang="en-US" dirty="0"/>
          </a:p>
        </p:txBody>
      </p:sp>
    </p:spTree>
    <p:extLst>
      <p:ext uri="{BB962C8B-B14F-4D97-AF65-F5344CB8AC3E}">
        <p14:creationId xmlns:p14="http://schemas.microsoft.com/office/powerpoint/2010/main" val="1949966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11</a:t>
            </a:fld>
            <a:endParaRPr lang="en-US" dirty="0"/>
          </a:p>
        </p:txBody>
      </p:sp>
    </p:spTree>
    <p:extLst>
      <p:ext uri="{BB962C8B-B14F-4D97-AF65-F5344CB8AC3E}">
        <p14:creationId xmlns:p14="http://schemas.microsoft.com/office/powerpoint/2010/main" val="36137131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12</a:t>
            </a:fld>
            <a:endParaRPr lang="en-US" dirty="0"/>
          </a:p>
        </p:txBody>
      </p:sp>
    </p:spTree>
    <p:extLst>
      <p:ext uri="{BB962C8B-B14F-4D97-AF65-F5344CB8AC3E}">
        <p14:creationId xmlns:p14="http://schemas.microsoft.com/office/powerpoint/2010/main" val="315964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13</a:t>
            </a:fld>
            <a:endParaRPr lang="en-US" dirty="0"/>
          </a:p>
        </p:txBody>
      </p:sp>
    </p:spTree>
    <p:extLst>
      <p:ext uri="{BB962C8B-B14F-4D97-AF65-F5344CB8AC3E}">
        <p14:creationId xmlns:p14="http://schemas.microsoft.com/office/powerpoint/2010/main" val="33654834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14</a:t>
            </a:fld>
            <a:endParaRPr lang="en-US" dirty="0"/>
          </a:p>
        </p:txBody>
      </p:sp>
    </p:spTree>
    <p:extLst>
      <p:ext uri="{BB962C8B-B14F-4D97-AF65-F5344CB8AC3E}">
        <p14:creationId xmlns:p14="http://schemas.microsoft.com/office/powerpoint/2010/main" val="3892432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15</a:t>
            </a:fld>
            <a:endParaRPr lang="en-US" dirty="0"/>
          </a:p>
        </p:txBody>
      </p:sp>
    </p:spTree>
    <p:extLst>
      <p:ext uri="{BB962C8B-B14F-4D97-AF65-F5344CB8AC3E}">
        <p14:creationId xmlns:p14="http://schemas.microsoft.com/office/powerpoint/2010/main" val="20476673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16</a:t>
            </a:fld>
            <a:endParaRPr lang="en-US" dirty="0"/>
          </a:p>
        </p:txBody>
      </p:sp>
    </p:spTree>
    <p:extLst>
      <p:ext uri="{BB962C8B-B14F-4D97-AF65-F5344CB8AC3E}">
        <p14:creationId xmlns:p14="http://schemas.microsoft.com/office/powerpoint/2010/main" val="7255315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17</a:t>
            </a:fld>
            <a:endParaRPr lang="en-US" dirty="0"/>
          </a:p>
        </p:txBody>
      </p:sp>
    </p:spTree>
    <p:extLst>
      <p:ext uri="{BB962C8B-B14F-4D97-AF65-F5344CB8AC3E}">
        <p14:creationId xmlns:p14="http://schemas.microsoft.com/office/powerpoint/2010/main" val="18462518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r>
              <a:rPr lang="en-US" i="1" dirty="0"/>
              <a:t>Insert the details of your company policy and provide a copy of the written policy to attendees.</a:t>
            </a:r>
          </a:p>
        </p:txBody>
      </p:sp>
      <p:sp>
        <p:nvSpPr>
          <p:cNvPr id="4" name="Slide Number Placeholder 3"/>
          <p:cNvSpPr>
            <a:spLocks noGrp="1"/>
          </p:cNvSpPr>
          <p:nvPr>
            <p:ph type="sldNum" sz="quarter" idx="5"/>
          </p:nvPr>
        </p:nvSpPr>
        <p:spPr/>
        <p:txBody>
          <a:bodyPr/>
          <a:lstStyle/>
          <a:p>
            <a:fld id="{5A14EB97-CD1D-4021-A1FE-AF2953771E73}" type="slidenum">
              <a:rPr lang="en-US" smtClean="0"/>
              <a:t>18</a:t>
            </a:fld>
            <a:endParaRPr lang="en-US" dirty="0"/>
          </a:p>
        </p:txBody>
      </p:sp>
    </p:spTree>
    <p:extLst>
      <p:ext uri="{BB962C8B-B14F-4D97-AF65-F5344CB8AC3E}">
        <p14:creationId xmlns:p14="http://schemas.microsoft.com/office/powerpoint/2010/main" val="29462174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19</a:t>
            </a:fld>
            <a:endParaRPr lang="en-US" dirty="0"/>
          </a:p>
        </p:txBody>
      </p:sp>
    </p:spTree>
    <p:extLst>
      <p:ext uri="{BB962C8B-B14F-4D97-AF65-F5344CB8AC3E}">
        <p14:creationId xmlns:p14="http://schemas.microsoft.com/office/powerpoint/2010/main" val="3991406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a:t>
            </a:fld>
            <a:endParaRPr lang="en-US" dirty="0"/>
          </a:p>
        </p:txBody>
      </p:sp>
    </p:spTree>
    <p:extLst>
      <p:ext uri="{BB962C8B-B14F-4D97-AF65-F5344CB8AC3E}">
        <p14:creationId xmlns:p14="http://schemas.microsoft.com/office/powerpoint/2010/main" val="41216173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20</a:t>
            </a:fld>
            <a:endParaRPr lang="en-US" dirty="0"/>
          </a:p>
        </p:txBody>
      </p:sp>
    </p:spTree>
    <p:extLst>
      <p:ext uri="{BB962C8B-B14F-4D97-AF65-F5344CB8AC3E}">
        <p14:creationId xmlns:p14="http://schemas.microsoft.com/office/powerpoint/2010/main" val="37340792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21</a:t>
            </a:fld>
            <a:endParaRPr lang="en-US" dirty="0"/>
          </a:p>
        </p:txBody>
      </p:sp>
    </p:spTree>
    <p:extLst>
      <p:ext uri="{BB962C8B-B14F-4D97-AF65-F5344CB8AC3E}">
        <p14:creationId xmlns:p14="http://schemas.microsoft.com/office/powerpoint/2010/main" val="3460584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22</a:t>
            </a:fld>
            <a:endParaRPr lang="en-US" dirty="0"/>
          </a:p>
        </p:txBody>
      </p:sp>
    </p:spTree>
    <p:extLst>
      <p:ext uri="{BB962C8B-B14F-4D97-AF65-F5344CB8AC3E}">
        <p14:creationId xmlns:p14="http://schemas.microsoft.com/office/powerpoint/2010/main" val="2067526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3</a:t>
            </a:fld>
            <a:endParaRPr lang="en-US" dirty="0"/>
          </a:p>
        </p:txBody>
      </p:sp>
    </p:spTree>
    <p:extLst>
      <p:ext uri="{BB962C8B-B14F-4D97-AF65-F5344CB8AC3E}">
        <p14:creationId xmlns:p14="http://schemas.microsoft.com/office/powerpoint/2010/main" val="779504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4</a:t>
            </a:fld>
            <a:endParaRPr lang="en-US" dirty="0"/>
          </a:p>
        </p:txBody>
      </p:sp>
    </p:spTree>
    <p:extLst>
      <p:ext uri="{BB962C8B-B14F-4D97-AF65-F5344CB8AC3E}">
        <p14:creationId xmlns:p14="http://schemas.microsoft.com/office/powerpoint/2010/main" val="319979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5</a:t>
            </a:fld>
            <a:endParaRPr lang="en-US" dirty="0"/>
          </a:p>
        </p:txBody>
      </p:sp>
    </p:spTree>
    <p:extLst>
      <p:ext uri="{BB962C8B-B14F-4D97-AF65-F5344CB8AC3E}">
        <p14:creationId xmlns:p14="http://schemas.microsoft.com/office/powerpoint/2010/main" val="3130063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6</a:t>
            </a:fld>
            <a:endParaRPr lang="en-US" dirty="0"/>
          </a:p>
        </p:txBody>
      </p:sp>
    </p:spTree>
    <p:extLst>
      <p:ext uri="{BB962C8B-B14F-4D97-AF65-F5344CB8AC3E}">
        <p14:creationId xmlns:p14="http://schemas.microsoft.com/office/powerpoint/2010/main" val="113711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7</a:t>
            </a:fld>
            <a:endParaRPr lang="en-US" dirty="0"/>
          </a:p>
        </p:txBody>
      </p:sp>
    </p:spTree>
    <p:extLst>
      <p:ext uri="{BB962C8B-B14F-4D97-AF65-F5344CB8AC3E}">
        <p14:creationId xmlns:p14="http://schemas.microsoft.com/office/powerpoint/2010/main" val="1679759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a:p>
            <a:endParaRPr lang="en-US" i="1" dirty="0"/>
          </a:p>
        </p:txBody>
      </p:sp>
      <p:sp>
        <p:nvSpPr>
          <p:cNvPr id="4" name="Slide Number Placeholder 3"/>
          <p:cNvSpPr>
            <a:spLocks noGrp="1"/>
          </p:cNvSpPr>
          <p:nvPr>
            <p:ph type="sldNum" sz="quarter" idx="5"/>
          </p:nvPr>
        </p:nvSpPr>
        <p:spPr/>
        <p:txBody>
          <a:bodyPr/>
          <a:lstStyle/>
          <a:p>
            <a:fld id="{5A14EB97-CD1D-4021-A1FE-AF2953771E73}" type="slidenum">
              <a:rPr lang="en-US" smtClean="0"/>
              <a:t>8</a:t>
            </a:fld>
            <a:endParaRPr lang="en-US" dirty="0"/>
          </a:p>
        </p:txBody>
      </p:sp>
    </p:spTree>
    <p:extLst>
      <p:ext uri="{BB962C8B-B14F-4D97-AF65-F5344CB8AC3E}">
        <p14:creationId xmlns:p14="http://schemas.microsoft.com/office/powerpoint/2010/main" val="31442649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14EB97-CD1D-4021-A1FE-AF2953771E73}" type="slidenum">
              <a:rPr lang="en-US" smtClean="0"/>
              <a:t>9</a:t>
            </a:fld>
            <a:endParaRPr lang="en-US" dirty="0"/>
          </a:p>
        </p:txBody>
      </p:sp>
    </p:spTree>
    <p:extLst>
      <p:ext uri="{BB962C8B-B14F-4D97-AF65-F5344CB8AC3E}">
        <p14:creationId xmlns:p14="http://schemas.microsoft.com/office/powerpoint/2010/main" val="2181228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02D20-F53B-40DB-A6E7-AD7BD45EEA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9A7D66-BA80-4EEE-B8C5-0237F66636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0CEA2060-0596-4633-9C7D-B61A0FB57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6C6DBC-01DA-4896-8F28-F5290F0F882D}"/>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76262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DBB48-3661-480F-B8B3-C10C08E222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F9044E-D00C-4775-A57B-EE3CF28B83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56DDB-C8EF-4E38-A7A9-F911A9D7E6A7}"/>
              </a:ext>
            </a:extLst>
          </p:cNvPr>
          <p:cNvSpPr>
            <a:spLocks noGrp="1"/>
          </p:cNvSpPr>
          <p:nvPr>
            <p:ph type="dt" sz="half" idx="10"/>
          </p:nvPr>
        </p:nvSpPr>
        <p:spPr/>
        <p:txBody>
          <a:bodyPr/>
          <a:lstStyle/>
          <a:p>
            <a:fld id="{CCBBBFF5-32D7-4809-8B36-3F01B3F201AD}" type="datetime1">
              <a:rPr lang="en-US" smtClean="0"/>
              <a:t>1/6/2022</a:t>
            </a:fld>
            <a:endParaRPr lang="en-US" dirty="0"/>
          </a:p>
        </p:txBody>
      </p:sp>
      <p:sp>
        <p:nvSpPr>
          <p:cNvPr id="5" name="Footer Placeholder 4">
            <a:extLst>
              <a:ext uri="{FF2B5EF4-FFF2-40B4-BE49-F238E27FC236}">
                <a16:creationId xmlns:a16="http://schemas.microsoft.com/office/drawing/2014/main" id="{3F4D1334-907C-4B59-9348-3FFC27CE4E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8ECC4D-CA19-41FF-AEB8-1B34A627DB56}"/>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2283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6C4017-54FE-4D65-AFE7-79B0BDAE58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D249D5-58F0-4DD8-9E48-1AE5622BCC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83FD3-8A7E-437C-9A42-C76DF38B5C15}"/>
              </a:ext>
            </a:extLst>
          </p:cNvPr>
          <p:cNvSpPr>
            <a:spLocks noGrp="1"/>
          </p:cNvSpPr>
          <p:nvPr>
            <p:ph type="dt" sz="half" idx="10"/>
          </p:nvPr>
        </p:nvSpPr>
        <p:spPr/>
        <p:txBody>
          <a:bodyPr/>
          <a:lstStyle/>
          <a:p>
            <a:fld id="{249D5367-5776-4DEA-99FB-6BE7850233BF}" type="datetime1">
              <a:rPr lang="en-US" smtClean="0"/>
              <a:t>1/6/2022</a:t>
            </a:fld>
            <a:endParaRPr lang="en-US" dirty="0"/>
          </a:p>
        </p:txBody>
      </p:sp>
      <p:sp>
        <p:nvSpPr>
          <p:cNvPr id="5" name="Footer Placeholder 4">
            <a:extLst>
              <a:ext uri="{FF2B5EF4-FFF2-40B4-BE49-F238E27FC236}">
                <a16:creationId xmlns:a16="http://schemas.microsoft.com/office/drawing/2014/main" id="{9B01F617-A822-4C24-8766-3B82FB1C8E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C5F4AF-722F-461F-B472-ED61CFB1DEC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2734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6B575-A850-4C06-8B5D-8C65DCC37B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138F4E-73F9-4DC5-B353-F60AD2BD86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88B461-15DA-4DFF-8D58-B96458E32B6D}"/>
              </a:ext>
            </a:extLst>
          </p:cNvPr>
          <p:cNvSpPr>
            <a:spLocks noGrp="1"/>
          </p:cNvSpPr>
          <p:nvPr>
            <p:ph type="dt" sz="half" idx="10"/>
          </p:nvPr>
        </p:nvSpPr>
        <p:spPr/>
        <p:txBody>
          <a:bodyPr/>
          <a:lstStyle/>
          <a:p>
            <a:fld id="{B0B4A36B-6303-45B7-9206-903743AE8F04}" type="datetime1">
              <a:rPr lang="en-US" smtClean="0"/>
              <a:t>1/6/2022</a:t>
            </a:fld>
            <a:endParaRPr lang="en-US" dirty="0"/>
          </a:p>
        </p:txBody>
      </p:sp>
      <p:sp>
        <p:nvSpPr>
          <p:cNvPr id="5" name="Footer Placeholder 4">
            <a:extLst>
              <a:ext uri="{FF2B5EF4-FFF2-40B4-BE49-F238E27FC236}">
                <a16:creationId xmlns:a16="http://schemas.microsoft.com/office/drawing/2014/main" id="{EC7DEFFB-AF4C-4DFA-AC96-C18E3884E7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8F933C-0281-46F6-9F87-446199BFCF3B}"/>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137933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B705E-CBDF-4C8C-AF7A-BAD15FA899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31C90A-5D31-4471-9807-F0051387CE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2D1424-70D8-4AF0-8C06-72AB1CA4A08C}"/>
              </a:ext>
            </a:extLst>
          </p:cNvPr>
          <p:cNvSpPr>
            <a:spLocks noGrp="1"/>
          </p:cNvSpPr>
          <p:nvPr>
            <p:ph type="dt" sz="half" idx="10"/>
          </p:nvPr>
        </p:nvSpPr>
        <p:spPr/>
        <p:txBody>
          <a:bodyPr/>
          <a:lstStyle/>
          <a:p>
            <a:fld id="{357DFF65-7F02-4F51-A266-C463948BB3F9}" type="datetime1">
              <a:rPr lang="en-US" smtClean="0"/>
              <a:t>1/6/2022</a:t>
            </a:fld>
            <a:endParaRPr lang="en-US" dirty="0"/>
          </a:p>
        </p:txBody>
      </p:sp>
      <p:sp>
        <p:nvSpPr>
          <p:cNvPr id="5" name="Footer Placeholder 4">
            <a:extLst>
              <a:ext uri="{FF2B5EF4-FFF2-40B4-BE49-F238E27FC236}">
                <a16:creationId xmlns:a16="http://schemas.microsoft.com/office/drawing/2014/main" id="{A297C34C-DAA9-4359-BF0E-289588CCD4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5FEA43-21EF-4615-A7FC-F7C4290980B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298377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A2BC-9F29-46EC-9DD1-DF9E3B9E89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748034-C477-4BD9-BA3D-7115082886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B8AF16-B271-4AE9-AD46-DE8882FBEC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B43A28-7CFD-4C4B-84E4-BA08F2771D16}"/>
              </a:ext>
            </a:extLst>
          </p:cNvPr>
          <p:cNvSpPr>
            <a:spLocks noGrp="1"/>
          </p:cNvSpPr>
          <p:nvPr>
            <p:ph type="dt" sz="half" idx="10"/>
          </p:nvPr>
        </p:nvSpPr>
        <p:spPr/>
        <p:txBody>
          <a:bodyPr/>
          <a:lstStyle/>
          <a:p>
            <a:fld id="{5C5E8BC7-C951-49CF-8733-962535FE6B41}" type="datetime1">
              <a:rPr lang="en-US" smtClean="0"/>
              <a:t>1/6/2022</a:t>
            </a:fld>
            <a:endParaRPr lang="en-US" dirty="0"/>
          </a:p>
        </p:txBody>
      </p:sp>
      <p:sp>
        <p:nvSpPr>
          <p:cNvPr id="6" name="Footer Placeholder 5">
            <a:extLst>
              <a:ext uri="{FF2B5EF4-FFF2-40B4-BE49-F238E27FC236}">
                <a16:creationId xmlns:a16="http://schemas.microsoft.com/office/drawing/2014/main" id="{1591AF9D-1B0B-40DD-900A-C1446AD60FC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187F2A-A35B-4FF0-8993-23BCC2A59EE4}"/>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91869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B4B3C-D238-4FBC-8F3C-A7BAF1CEE1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1BB14B-7D1F-409E-A09C-C88A7E45F9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F92AE4-23B9-437A-AFFC-06CE46C759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D4F639-B40F-43AB-BA24-AB966F43D6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A57499-6681-4AFF-A0AA-9C42ABCCE9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276F88-9D46-4B58-B452-401F9544BE09}"/>
              </a:ext>
            </a:extLst>
          </p:cNvPr>
          <p:cNvSpPr>
            <a:spLocks noGrp="1"/>
          </p:cNvSpPr>
          <p:nvPr>
            <p:ph type="dt" sz="half" idx="10"/>
          </p:nvPr>
        </p:nvSpPr>
        <p:spPr/>
        <p:txBody>
          <a:bodyPr/>
          <a:lstStyle/>
          <a:p>
            <a:fld id="{66AFD466-588C-4AA6-AD7A-66FC6151CFB6}" type="datetime1">
              <a:rPr lang="en-US" smtClean="0"/>
              <a:t>1/6/2022</a:t>
            </a:fld>
            <a:endParaRPr lang="en-US" dirty="0"/>
          </a:p>
        </p:txBody>
      </p:sp>
      <p:sp>
        <p:nvSpPr>
          <p:cNvPr id="8" name="Footer Placeholder 7">
            <a:extLst>
              <a:ext uri="{FF2B5EF4-FFF2-40B4-BE49-F238E27FC236}">
                <a16:creationId xmlns:a16="http://schemas.microsoft.com/office/drawing/2014/main" id="{416CEF2C-84D2-4851-993D-A15406F828D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E8F028B-88F2-47C4-A0E7-7F3ED05C6282}"/>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186188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C555A-3048-4FD1-9C0A-8DF32E6173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3B62C4-27F4-4F95-909E-A2E7DD48DCCC}"/>
              </a:ext>
            </a:extLst>
          </p:cNvPr>
          <p:cNvSpPr>
            <a:spLocks noGrp="1"/>
          </p:cNvSpPr>
          <p:nvPr>
            <p:ph type="dt" sz="half" idx="10"/>
          </p:nvPr>
        </p:nvSpPr>
        <p:spPr/>
        <p:txBody>
          <a:bodyPr/>
          <a:lstStyle/>
          <a:p>
            <a:fld id="{5DC1F1C4-B4CB-4502-A36D-360FC5884BEF}" type="datetime1">
              <a:rPr lang="en-US" smtClean="0"/>
              <a:t>1/6/2022</a:t>
            </a:fld>
            <a:endParaRPr lang="en-US" dirty="0"/>
          </a:p>
        </p:txBody>
      </p:sp>
      <p:sp>
        <p:nvSpPr>
          <p:cNvPr id="4" name="Footer Placeholder 3">
            <a:extLst>
              <a:ext uri="{FF2B5EF4-FFF2-40B4-BE49-F238E27FC236}">
                <a16:creationId xmlns:a16="http://schemas.microsoft.com/office/drawing/2014/main" id="{3A3E2D17-F54A-432A-BDAA-E02AB427E41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5F140A8-0D80-4322-9F88-C0B42A4C75D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935801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92E774-879C-41C5-B2A7-69B875CFFD19}"/>
              </a:ext>
            </a:extLst>
          </p:cNvPr>
          <p:cNvSpPr>
            <a:spLocks noGrp="1"/>
          </p:cNvSpPr>
          <p:nvPr>
            <p:ph type="dt" sz="half" idx="10"/>
          </p:nvPr>
        </p:nvSpPr>
        <p:spPr/>
        <p:txBody>
          <a:bodyPr/>
          <a:lstStyle/>
          <a:p>
            <a:fld id="{74D594AC-0F05-4110-9597-22D3C540DDC3}" type="datetime1">
              <a:rPr lang="en-US" smtClean="0"/>
              <a:t>1/6/2022</a:t>
            </a:fld>
            <a:endParaRPr lang="en-US" dirty="0"/>
          </a:p>
        </p:txBody>
      </p:sp>
      <p:sp>
        <p:nvSpPr>
          <p:cNvPr id="3" name="Footer Placeholder 2">
            <a:extLst>
              <a:ext uri="{FF2B5EF4-FFF2-40B4-BE49-F238E27FC236}">
                <a16:creationId xmlns:a16="http://schemas.microsoft.com/office/drawing/2014/main" id="{3B14BE1C-99DB-497D-BAB9-4B3D8006925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908FBF4-4C9D-4C8B-A7C1-FDCFDD62B428}"/>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82540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B6358-B464-4DD0-91C1-B4E0B13795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7C4D7B-52B0-43B6-8B5C-1940EC480E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E1C20B-7BAA-42A0-A1E2-7E0E280F4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F49FF2-AEB3-4AB8-AD95-0DC14C88D608}"/>
              </a:ext>
            </a:extLst>
          </p:cNvPr>
          <p:cNvSpPr>
            <a:spLocks noGrp="1"/>
          </p:cNvSpPr>
          <p:nvPr>
            <p:ph type="dt" sz="half" idx="10"/>
          </p:nvPr>
        </p:nvSpPr>
        <p:spPr/>
        <p:txBody>
          <a:bodyPr/>
          <a:lstStyle/>
          <a:p>
            <a:fld id="{6B27A7C8-82D1-47E2-8E71-33E2D24B89A9}" type="datetime1">
              <a:rPr lang="en-US" smtClean="0"/>
              <a:t>1/6/2022</a:t>
            </a:fld>
            <a:endParaRPr lang="en-US" dirty="0"/>
          </a:p>
        </p:txBody>
      </p:sp>
      <p:sp>
        <p:nvSpPr>
          <p:cNvPr id="6" name="Footer Placeholder 5">
            <a:extLst>
              <a:ext uri="{FF2B5EF4-FFF2-40B4-BE49-F238E27FC236}">
                <a16:creationId xmlns:a16="http://schemas.microsoft.com/office/drawing/2014/main" id="{FB75F78D-80A4-47C7-A7A3-2346D20AF9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FE2265-CF4E-4617-A7D2-CF951F791240}"/>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427463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54917-34C3-4933-AE2F-E527FDCF32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D402CE-DB31-4C74-BE62-16FFE2C4E7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CBB90E6-C73C-44BC-BE79-84816FB7A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EF99EA-6224-468B-81E7-4392BEAE1203}"/>
              </a:ext>
            </a:extLst>
          </p:cNvPr>
          <p:cNvSpPr>
            <a:spLocks noGrp="1"/>
          </p:cNvSpPr>
          <p:nvPr>
            <p:ph type="dt" sz="half" idx="10"/>
          </p:nvPr>
        </p:nvSpPr>
        <p:spPr/>
        <p:txBody>
          <a:bodyPr/>
          <a:lstStyle/>
          <a:p>
            <a:fld id="{3826278C-9917-43A4-84C2-EAF625D66A76}" type="datetime1">
              <a:rPr lang="en-US" smtClean="0"/>
              <a:t>1/6/2022</a:t>
            </a:fld>
            <a:endParaRPr lang="en-US" dirty="0"/>
          </a:p>
        </p:txBody>
      </p:sp>
      <p:sp>
        <p:nvSpPr>
          <p:cNvPr id="6" name="Footer Placeholder 5">
            <a:extLst>
              <a:ext uri="{FF2B5EF4-FFF2-40B4-BE49-F238E27FC236}">
                <a16:creationId xmlns:a16="http://schemas.microsoft.com/office/drawing/2014/main" id="{EB677679-D087-4E87-97D5-CF5FEFA7F1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A8E08AB-75E3-4304-9B3A-B25D2B0044C9}"/>
              </a:ext>
            </a:extLst>
          </p:cNvPr>
          <p:cNvSpPr>
            <a:spLocks noGrp="1"/>
          </p:cNvSpPr>
          <p:nvPr>
            <p:ph type="sldNum" sz="quarter" idx="12"/>
          </p:nvPr>
        </p:nvSpPr>
        <p:spPr/>
        <p:txBody>
          <a:bodyPr/>
          <a:lstStyle/>
          <a:p>
            <a:fld id="{7D625B40-28DA-43CD-A97E-EA3E1B04B7D2}" type="slidenum">
              <a:rPr lang="en-US" smtClean="0"/>
              <a:t>‹#›</a:t>
            </a:fld>
            <a:endParaRPr lang="en-US" dirty="0"/>
          </a:p>
        </p:txBody>
      </p:sp>
    </p:spTree>
    <p:extLst>
      <p:ext uri="{BB962C8B-B14F-4D97-AF65-F5344CB8AC3E}">
        <p14:creationId xmlns:p14="http://schemas.microsoft.com/office/powerpoint/2010/main" val="397124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A088BC-1497-42ED-A227-654F094A3B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7DC7AD-A758-44E3-803A-0315EA66A3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54148-D075-4219-BEF7-CAFD315755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026FC-EF57-4B8D-ACFA-C86D7C0D14E6}" type="datetime1">
              <a:rPr lang="en-US" smtClean="0"/>
              <a:t>1/6/2022</a:t>
            </a:fld>
            <a:endParaRPr lang="en-US" dirty="0"/>
          </a:p>
        </p:txBody>
      </p:sp>
      <p:sp>
        <p:nvSpPr>
          <p:cNvPr id="5" name="Footer Placeholder 4">
            <a:extLst>
              <a:ext uri="{FF2B5EF4-FFF2-40B4-BE49-F238E27FC236}">
                <a16:creationId xmlns:a16="http://schemas.microsoft.com/office/drawing/2014/main" id="{48B10003-E77B-49AD-B444-59C5951F69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286676C-4E5A-4913-AFD6-CA6BB30F57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25B40-28DA-43CD-A97E-EA3E1B04B7D2}" type="slidenum">
              <a:rPr lang="en-US" smtClean="0"/>
              <a:t>‹#›</a:t>
            </a:fld>
            <a:endParaRPr lang="en-US" dirty="0"/>
          </a:p>
        </p:txBody>
      </p:sp>
    </p:spTree>
    <p:extLst>
      <p:ext uri="{BB962C8B-B14F-4D97-AF65-F5344CB8AC3E}">
        <p14:creationId xmlns:p14="http://schemas.microsoft.com/office/powerpoint/2010/main" val="2939777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4">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16">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6" name="Picture 5" descr="Female employee smiling while shaking hands with a male manager and holding her other hand on her chest. Group of employees clapping in the background.">
            <a:extLst>
              <a:ext uri="{FF2B5EF4-FFF2-40B4-BE49-F238E27FC236}">
                <a16:creationId xmlns:a16="http://schemas.microsoft.com/office/drawing/2014/main" id="{23301606-DA84-46C1-9B88-890805B4BD25}"/>
              </a:ext>
            </a:extLst>
          </p:cNvPr>
          <p:cNvPicPr>
            <a:picLocks noChangeAspect="1"/>
          </p:cNvPicPr>
          <p:nvPr/>
        </p:nvPicPr>
        <p:blipFill>
          <a:blip r:embed="rId3">
            <a:extLst>
              <a:ext uri="{28A0092B-C50C-407E-A947-70E740481C1C}">
                <a14:useLocalDpi xmlns:a14="http://schemas.microsoft.com/office/drawing/2010/main" val="0"/>
              </a:ext>
            </a:extLst>
          </a:blip>
          <a:srcRect l="10441" r="10441"/>
          <a:stretch/>
        </p:blipFill>
        <p:spPr>
          <a:xfrm>
            <a:off x="4037721" y="38232"/>
            <a:ext cx="8160026" cy="6875809"/>
          </a:xfrm>
          <a:prstGeom prst="rect">
            <a:avLst/>
          </a:prstGeom>
        </p:spPr>
      </p:pic>
      <p:sp>
        <p:nvSpPr>
          <p:cNvPr id="3" name="Subtitle 2">
            <a:extLst>
              <a:ext uri="{FF2B5EF4-FFF2-40B4-BE49-F238E27FC236}">
                <a16:creationId xmlns:a16="http://schemas.microsoft.com/office/drawing/2014/main" id="{79451EBB-5D3E-4977-AE35-40D81DB67EBF}"/>
              </a:ext>
            </a:extLst>
          </p:cNvPr>
          <p:cNvSpPr>
            <a:spLocks noGrp="1"/>
          </p:cNvSpPr>
          <p:nvPr>
            <p:ph type="title" idx="4294967295"/>
          </p:nvPr>
        </p:nvSpPr>
        <p:spPr>
          <a:xfrm>
            <a:off x="65088" y="1101725"/>
            <a:ext cx="3557587" cy="13827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Autofit/>
          </a:body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FFFFFF"/>
                </a:solidFill>
                <a:effectLst/>
                <a:uLnTx/>
                <a:uFillTx/>
                <a:latin typeface="+mn-lt"/>
                <a:ea typeface="+mn-ea"/>
                <a:cs typeface="+mn-cs"/>
              </a:rPr>
              <a:t>Employee Recognition</a:t>
            </a:r>
          </a:p>
        </p:txBody>
      </p:sp>
    </p:spTree>
    <p:extLst>
      <p:ext uri="{BB962C8B-B14F-4D97-AF65-F5344CB8AC3E}">
        <p14:creationId xmlns:p14="http://schemas.microsoft.com/office/powerpoint/2010/main" val="978428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Types of Employee Recognition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087218"/>
            <a:ext cx="4936435" cy="4040050"/>
          </a:xfrm>
        </p:spPr>
        <p:txBody>
          <a:bodyPr>
            <a:normAutofit/>
          </a:bodyPr>
          <a:lstStyle/>
          <a:p>
            <a:pPr marL="0" marR="0" lvl="0" indent="0" algn="l" defTabSz="685800" rtl="0" eaLnBrk="1" fontAlgn="auto" latinLnBrk="0" hangingPunct="1">
              <a:lnSpc>
                <a:spcPct val="100000"/>
              </a:lnSpc>
              <a:spcBef>
                <a:spcPts val="750"/>
              </a:spcBef>
              <a:spcAft>
                <a:spcPts val="600"/>
              </a:spcAft>
              <a:buClrTx/>
              <a:buSzTx/>
              <a:buFont typeface="Arial"/>
              <a:buNone/>
              <a:tabLst/>
              <a:defRPr/>
            </a:pPr>
            <a:r>
              <a:rPr kumimoji="0" lang="en-US" sz="2400" b="0" i="0" u="none" strike="noStrike" kern="1200" cap="none" spc="0" normalizeH="0" baseline="0" noProof="0" dirty="0">
                <a:ln>
                  <a:noFill/>
                </a:ln>
                <a:effectLst/>
                <a:uLnTx/>
                <a:uFillTx/>
                <a:latin typeface="Arial" panose="020B0604020202020204"/>
                <a:ea typeface="+mn-ea"/>
                <a:cs typeface="+mn-cs"/>
              </a:rPr>
              <a:t>Employees may be recognized for:</a:t>
            </a:r>
          </a:p>
          <a:p>
            <a:pPr marL="285750" marR="0" lvl="0" indent="-285750" algn="l" defTabSz="685800" rtl="0" eaLnBrk="1" fontAlgn="auto" latinLnBrk="0" hangingPunct="1">
              <a:lnSpc>
                <a:spcPct val="100000"/>
              </a:lnSpc>
              <a:spcBef>
                <a:spcPts val="750"/>
              </a:spcBef>
              <a:spcAft>
                <a:spcPts val="600"/>
              </a:spcAft>
              <a:buClrTx/>
              <a:buSzTx/>
              <a:buFont typeface="Arial" charset="0"/>
              <a:buChar char="•"/>
              <a:tabLst/>
              <a:defRPr/>
            </a:pPr>
            <a:r>
              <a:rPr kumimoji="0" lang="en-US" sz="2400" b="0" i="0" u="none" strike="noStrike" kern="1200" cap="none" spc="0" normalizeH="0" baseline="0" noProof="0" dirty="0">
                <a:ln>
                  <a:noFill/>
                </a:ln>
                <a:effectLst/>
                <a:uLnTx/>
                <a:uFillTx/>
                <a:latin typeface="Arial" panose="020B0604020202020204"/>
                <a:ea typeface="+mn-ea"/>
                <a:cs typeface="+mn-cs"/>
              </a:rPr>
              <a:t>Years of service</a:t>
            </a:r>
          </a:p>
          <a:p>
            <a:pPr marL="285750" marR="0" lvl="0" indent="-285750" algn="l" defTabSz="685800" rtl="0" eaLnBrk="1" fontAlgn="auto" latinLnBrk="0" hangingPunct="1">
              <a:lnSpc>
                <a:spcPct val="100000"/>
              </a:lnSpc>
              <a:spcBef>
                <a:spcPts val="750"/>
              </a:spcBef>
              <a:spcAft>
                <a:spcPts val="600"/>
              </a:spcAft>
              <a:buClrTx/>
              <a:buSzTx/>
              <a:buFont typeface="Arial" charset="0"/>
              <a:buChar char="•"/>
              <a:tabLst/>
              <a:defRPr/>
            </a:pPr>
            <a:r>
              <a:rPr kumimoji="0" lang="en-US" sz="2400" b="0" i="0" u="none" strike="noStrike" kern="1200" cap="none" spc="0" normalizeH="0" baseline="0" noProof="0" dirty="0">
                <a:ln>
                  <a:noFill/>
                </a:ln>
                <a:effectLst/>
                <a:uLnTx/>
                <a:uFillTx/>
                <a:latin typeface="Arial" panose="020B0604020202020204"/>
                <a:ea typeface="+mn-ea"/>
                <a:cs typeface="+mn-cs"/>
              </a:rPr>
              <a:t>Safety </a:t>
            </a:r>
          </a:p>
          <a:p>
            <a:pPr marL="285750" marR="0" lvl="0" indent="-285750" algn="l" defTabSz="685800" rtl="0" eaLnBrk="1" fontAlgn="auto" latinLnBrk="0" hangingPunct="1">
              <a:lnSpc>
                <a:spcPct val="100000"/>
              </a:lnSpc>
              <a:spcBef>
                <a:spcPts val="750"/>
              </a:spcBef>
              <a:spcAft>
                <a:spcPts val="600"/>
              </a:spcAft>
              <a:buClrTx/>
              <a:buSzTx/>
              <a:buFont typeface="Arial" charset="0"/>
              <a:buChar char="•"/>
              <a:tabLst/>
              <a:defRPr/>
            </a:pPr>
            <a:r>
              <a:rPr kumimoji="0" lang="en-US" sz="2400" b="0" i="0" u="none" strike="noStrike" kern="1200" cap="none" spc="0" normalizeH="0" baseline="0" noProof="0" dirty="0">
                <a:ln>
                  <a:noFill/>
                </a:ln>
                <a:effectLst/>
                <a:uLnTx/>
                <a:uFillTx/>
                <a:latin typeface="Arial" panose="020B0604020202020204"/>
                <a:ea typeface="+mn-ea"/>
                <a:cs typeface="+mn-cs"/>
              </a:rPr>
              <a:t>Attendance</a:t>
            </a:r>
          </a:p>
          <a:p>
            <a:pPr marL="285750" marR="0" lvl="0" indent="-285750" algn="l" defTabSz="685800" rtl="0" eaLnBrk="1" fontAlgn="auto" latinLnBrk="0" hangingPunct="1">
              <a:lnSpc>
                <a:spcPct val="100000"/>
              </a:lnSpc>
              <a:spcBef>
                <a:spcPts val="750"/>
              </a:spcBef>
              <a:spcAft>
                <a:spcPts val="600"/>
              </a:spcAft>
              <a:buClrTx/>
              <a:buSzTx/>
              <a:buFont typeface="Arial" charset="0"/>
              <a:buChar char="•"/>
              <a:tabLst/>
              <a:defRPr/>
            </a:pPr>
            <a:r>
              <a:rPr kumimoji="0" lang="en-US" sz="2400" b="0" i="0" u="none" strike="noStrike" kern="1200" cap="none" spc="0" normalizeH="0" baseline="0" noProof="0" dirty="0">
                <a:ln>
                  <a:noFill/>
                </a:ln>
                <a:effectLst/>
                <a:uLnTx/>
                <a:uFillTx/>
                <a:latin typeface="Arial" panose="020B0604020202020204"/>
                <a:ea typeface="+mn-ea"/>
                <a:cs typeface="+mn-cs"/>
              </a:rPr>
              <a:t>Completion of certifications or degrees</a:t>
            </a:r>
          </a:p>
          <a:p>
            <a:pPr marL="285750" marR="0" lvl="0" indent="-285750" algn="l" defTabSz="685800" rtl="0" eaLnBrk="1" fontAlgn="auto" latinLnBrk="0" hangingPunct="1">
              <a:lnSpc>
                <a:spcPct val="100000"/>
              </a:lnSpc>
              <a:spcBef>
                <a:spcPts val="750"/>
              </a:spcBef>
              <a:spcAft>
                <a:spcPts val="600"/>
              </a:spcAft>
              <a:buClrTx/>
              <a:buSzTx/>
              <a:buFont typeface="Arial" charset="0"/>
              <a:buChar char="•"/>
              <a:tabLst/>
              <a:defRPr/>
            </a:pPr>
            <a:r>
              <a:rPr kumimoji="0" lang="en-US" sz="2400" b="0" i="0" u="none" strike="noStrike" kern="1200" cap="none" spc="0" normalizeH="0" baseline="0" noProof="0" dirty="0">
                <a:ln>
                  <a:noFill/>
                </a:ln>
                <a:effectLst/>
                <a:uLnTx/>
                <a:uFillTx/>
                <a:latin typeface="Arial" panose="020B0604020202020204"/>
                <a:ea typeface="+mn-ea"/>
                <a:cs typeface="+mn-cs"/>
              </a:rPr>
              <a:t>Superior customer service</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10</a:t>
            </a:fld>
            <a:endParaRPr lang="en-US" dirty="0"/>
          </a:p>
        </p:txBody>
      </p:sp>
      <p:sp>
        <p:nvSpPr>
          <p:cNvPr id="6" name="Content Placeholder 2">
            <a:extLst>
              <a:ext uri="{FF2B5EF4-FFF2-40B4-BE49-F238E27FC236}">
                <a16:creationId xmlns:a16="http://schemas.microsoft.com/office/drawing/2014/main" id="{356FED89-DC31-4DBA-A134-1E4ABE837E13}"/>
              </a:ext>
            </a:extLst>
          </p:cNvPr>
          <p:cNvSpPr txBox="1">
            <a:spLocks/>
          </p:cNvSpPr>
          <p:nvPr/>
        </p:nvSpPr>
        <p:spPr>
          <a:xfrm>
            <a:off x="5774635" y="2087218"/>
            <a:ext cx="4936435" cy="40400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685800">
              <a:lnSpc>
                <a:spcPct val="100000"/>
              </a:lnSpc>
              <a:spcBef>
                <a:spcPts val="750"/>
              </a:spcBef>
              <a:spcAft>
                <a:spcPts val="600"/>
              </a:spcAft>
              <a:buFont typeface="Arial" charset="0"/>
              <a:buChar char="•"/>
              <a:defRPr/>
            </a:pPr>
            <a:endParaRPr lang="en-US" sz="2400" dirty="0">
              <a:latin typeface="Arial" panose="020B0604020202020204"/>
            </a:endParaRPr>
          </a:p>
          <a:p>
            <a:pPr marL="285750" indent="-285750" defTabSz="685800">
              <a:lnSpc>
                <a:spcPct val="100000"/>
              </a:lnSpc>
              <a:spcBef>
                <a:spcPts val="750"/>
              </a:spcBef>
              <a:spcAft>
                <a:spcPts val="600"/>
              </a:spcAft>
              <a:buFont typeface="Arial" charset="0"/>
              <a:buChar char="•"/>
              <a:defRPr/>
            </a:pPr>
            <a:r>
              <a:rPr lang="en-US" sz="2400" dirty="0">
                <a:latin typeface="Arial" panose="020B0604020202020204"/>
              </a:rPr>
              <a:t>Public service.</a:t>
            </a:r>
          </a:p>
          <a:p>
            <a:pPr marL="285750" indent="-285750" defTabSz="685800">
              <a:lnSpc>
                <a:spcPct val="100000"/>
              </a:lnSpc>
              <a:spcBef>
                <a:spcPts val="750"/>
              </a:spcBef>
              <a:spcAft>
                <a:spcPts val="600"/>
              </a:spcAft>
              <a:buFont typeface="Arial" charset="0"/>
              <a:buChar char="•"/>
              <a:defRPr/>
            </a:pPr>
            <a:r>
              <a:rPr lang="en-US" sz="2400" dirty="0">
                <a:latin typeface="Arial" panose="020B0604020202020204"/>
              </a:rPr>
              <a:t>Retirement.</a:t>
            </a:r>
          </a:p>
          <a:p>
            <a:pPr marL="285750" indent="-285750" defTabSz="685800">
              <a:lnSpc>
                <a:spcPct val="100000"/>
              </a:lnSpc>
              <a:spcBef>
                <a:spcPts val="750"/>
              </a:spcBef>
              <a:spcAft>
                <a:spcPts val="600"/>
              </a:spcAft>
              <a:buFont typeface="Arial" charset="0"/>
              <a:buChar char="•"/>
              <a:defRPr/>
            </a:pPr>
            <a:r>
              <a:rPr lang="en-US" sz="2400" dirty="0">
                <a:latin typeface="Arial" panose="020B0604020202020204"/>
              </a:rPr>
              <a:t>Suggestion program ideas.</a:t>
            </a:r>
          </a:p>
          <a:p>
            <a:pPr marL="285750" indent="-285750" defTabSz="685800">
              <a:lnSpc>
                <a:spcPct val="100000"/>
              </a:lnSpc>
              <a:spcBef>
                <a:spcPts val="750"/>
              </a:spcBef>
              <a:spcAft>
                <a:spcPts val="600"/>
              </a:spcAft>
              <a:buFont typeface="Arial" charset="0"/>
              <a:buChar char="•"/>
              <a:defRPr/>
            </a:pPr>
            <a:r>
              <a:rPr lang="en-US" sz="2400" dirty="0">
                <a:latin typeface="Arial" panose="020B0604020202020204"/>
              </a:rPr>
              <a:t>Outstanding performance.</a:t>
            </a:r>
          </a:p>
        </p:txBody>
      </p:sp>
    </p:spTree>
    <p:extLst>
      <p:ext uri="{BB962C8B-B14F-4D97-AF65-F5344CB8AC3E}">
        <p14:creationId xmlns:p14="http://schemas.microsoft.com/office/powerpoint/2010/main" val="300705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285612"/>
            <a:ext cx="10515600" cy="1325563"/>
          </a:xfrm>
          <a:solidFill>
            <a:schemeClr val="accent1">
              <a:lumMod val="50000"/>
            </a:schemeClr>
          </a:solidFill>
        </p:spPr>
        <p:txBody>
          <a:bodyPr>
            <a:normAutofit/>
          </a:bodyPr>
          <a:lstStyle/>
          <a:p>
            <a:r>
              <a:rPr lang="en-US" sz="4200" dirty="0">
                <a:solidFill>
                  <a:schemeClr val="bg1"/>
                </a:solidFill>
              </a:rPr>
              <a:t>Examples of Recognition Based on Performance </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087218"/>
            <a:ext cx="10515600" cy="4040050"/>
          </a:xfrm>
        </p:spPr>
        <p:txBody>
          <a:bodyPr>
            <a:normAutofit/>
          </a:bodyPr>
          <a:lstStyle/>
          <a:p>
            <a:pPr marL="0" marR="0" lvl="0" indent="0" algn="l" defTabSz="685800" rtl="0" eaLnBrk="1" fontAlgn="auto" latinLnBrk="0" hangingPunct="1">
              <a:lnSpc>
                <a:spcPct val="100000"/>
              </a:lnSpc>
              <a:spcBef>
                <a:spcPts val="750"/>
              </a:spcBef>
              <a:spcAft>
                <a:spcPts val="600"/>
              </a:spcAft>
              <a:buClrTx/>
              <a:buSzTx/>
              <a:buFont typeface="Arial"/>
              <a:buNone/>
              <a:tabLst/>
              <a:defRPr/>
            </a:pPr>
            <a:r>
              <a:rPr kumimoji="0" lang="en-US" sz="2400" b="0" i="0" u="none" strike="noStrike" kern="1200" cap="none" spc="0" normalizeH="0" baseline="0" noProof="0" dirty="0">
                <a:ln>
                  <a:noFill/>
                </a:ln>
                <a:effectLst/>
                <a:uLnTx/>
                <a:uFillTx/>
                <a:latin typeface="Arial" panose="020B0604020202020204"/>
                <a:ea typeface="+mn-ea"/>
                <a:cs typeface="+mn-cs"/>
              </a:rPr>
              <a:t>Employees may be recognized for performance when they:</a:t>
            </a:r>
          </a:p>
          <a:p>
            <a:pPr marL="0" marR="0" lvl="0" indent="0" algn="l" defTabSz="685800" rtl="0" eaLnBrk="1" fontAlgn="auto" latinLnBrk="0" hangingPunct="1">
              <a:lnSpc>
                <a:spcPct val="100000"/>
              </a:lnSpc>
              <a:spcBef>
                <a:spcPts val="750"/>
              </a:spcBef>
              <a:spcAft>
                <a:spcPts val="600"/>
              </a:spcAft>
              <a:buClrTx/>
              <a:buSzTx/>
              <a:buFont typeface="Arial"/>
              <a:buNone/>
              <a:tabLst/>
              <a:defRPr/>
            </a:pPr>
            <a:endParaRPr kumimoji="0" lang="en-US" sz="2400" b="0" i="0" u="none" strike="noStrike" kern="1200" cap="none" spc="0" normalizeH="0" baseline="0" noProof="0" dirty="0">
              <a:ln>
                <a:noFill/>
              </a:ln>
              <a:effectLst/>
              <a:uLnTx/>
              <a:uFillTx/>
              <a:latin typeface="Arial" panose="020B0604020202020204"/>
              <a:ea typeface="+mn-ea"/>
              <a:cs typeface="+mn-cs"/>
            </a:endParaRPr>
          </a:p>
          <a:p>
            <a:pPr lvl="1" defTabSz="685800">
              <a:lnSpc>
                <a:spcPct val="100000"/>
              </a:lnSpc>
              <a:spcBef>
                <a:spcPts val="750"/>
              </a:spcBef>
              <a:spcAft>
                <a:spcPts val="600"/>
              </a:spcAft>
              <a:defRPr/>
            </a:pPr>
            <a:r>
              <a:rPr kumimoji="0" lang="en-US" b="0" i="0" u="none" strike="noStrike" kern="1200" cap="none" spc="0" normalizeH="0" baseline="0" noProof="0" dirty="0">
                <a:ln>
                  <a:noFill/>
                </a:ln>
                <a:effectLst/>
                <a:uLnTx/>
                <a:uFillTx/>
                <a:latin typeface="Arial" panose="020B0604020202020204"/>
                <a:ea typeface="+mn-ea"/>
                <a:cs typeface="+mn-cs"/>
              </a:rPr>
              <a:t>Go above and beyond what is expected in their job.</a:t>
            </a:r>
          </a:p>
          <a:p>
            <a:pPr lvl="1" defTabSz="685800">
              <a:lnSpc>
                <a:spcPct val="100000"/>
              </a:lnSpc>
              <a:spcBef>
                <a:spcPts val="750"/>
              </a:spcBef>
              <a:spcAft>
                <a:spcPts val="600"/>
              </a:spcAft>
              <a:defRPr/>
            </a:pPr>
            <a:r>
              <a:rPr kumimoji="0" lang="en-US" b="0" i="0" u="none" strike="noStrike" kern="1200" cap="none" spc="0" normalizeH="0" baseline="0" noProof="0" dirty="0">
                <a:ln>
                  <a:noFill/>
                </a:ln>
                <a:effectLst/>
                <a:uLnTx/>
                <a:uFillTx/>
                <a:latin typeface="Arial" panose="020B0604020202020204"/>
                <a:ea typeface="+mn-ea"/>
                <a:cs typeface="+mn-cs"/>
              </a:rPr>
              <a:t>Suggest a new process or idea that saves time or effort or positively affects the department or team.</a:t>
            </a:r>
          </a:p>
          <a:p>
            <a:pPr lvl="1" defTabSz="685800">
              <a:lnSpc>
                <a:spcPct val="100000"/>
              </a:lnSpc>
              <a:spcBef>
                <a:spcPts val="750"/>
              </a:spcBef>
              <a:spcAft>
                <a:spcPts val="600"/>
              </a:spcAft>
              <a:defRPr/>
            </a:pPr>
            <a:r>
              <a:rPr kumimoji="0" lang="en-US" b="0" i="0" u="none" strike="noStrike" kern="1200" cap="none" spc="0" normalizeH="0" baseline="0" noProof="0" dirty="0">
                <a:ln>
                  <a:noFill/>
                </a:ln>
                <a:effectLst/>
                <a:uLnTx/>
                <a:uFillTx/>
                <a:latin typeface="Arial" panose="020B0604020202020204"/>
                <a:ea typeface="+mn-ea"/>
                <a:cs typeface="+mn-cs"/>
              </a:rPr>
              <a:t>Complete a significant project ahead of schedule or exceptionally well.</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11</a:t>
            </a:fld>
            <a:endParaRPr lang="en-US" dirty="0"/>
          </a:p>
        </p:txBody>
      </p:sp>
    </p:spTree>
    <p:extLst>
      <p:ext uri="{BB962C8B-B14F-4D97-AF65-F5344CB8AC3E}">
        <p14:creationId xmlns:p14="http://schemas.microsoft.com/office/powerpoint/2010/main" val="3313538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12</a:t>
            </a:fld>
            <a:endParaRPr lang="en-US" dirty="0"/>
          </a:p>
        </p:txBody>
      </p:sp>
    </p:spTree>
    <p:extLst>
      <p:ext uri="{BB962C8B-B14F-4D97-AF65-F5344CB8AC3E}">
        <p14:creationId xmlns:p14="http://schemas.microsoft.com/office/powerpoint/2010/main" val="92792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285612"/>
            <a:ext cx="10515600" cy="1325563"/>
          </a:xfrm>
          <a:solidFill>
            <a:schemeClr val="accent1">
              <a:lumMod val="50000"/>
            </a:schemeClr>
          </a:solidFill>
        </p:spPr>
        <p:txBody>
          <a:bodyPr>
            <a:normAutofit/>
          </a:bodyPr>
          <a:lstStyle/>
          <a:p>
            <a:r>
              <a:rPr lang="en-US" sz="4200" dirty="0">
                <a:solidFill>
                  <a:schemeClr val="bg1"/>
                </a:solidFill>
              </a:rPr>
              <a:t>Recognition Tips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087218"/>
            <a:ext cx="5257800" cy="4040050"/>
          </a:xfrm>
        </p:spPr>
        <p:txBody>
          <a:bodyPr>
            <a:normAutofit/>
          </a:bodyPr>
          <a:lstStyle/>
          <a:p>
            <a:pPr defTabSz="685800">
              <a:lnSpc>
                <a:spcPct val="100000"/>
              </a:lnSpc>
              <a:spcBef>
                <a:spcPts val="750"/>
              </a:spcBef>
              <a:spcAft>
                <a:spcPts val="600"/>
              </a:spcAft>
              <a:defRPr/>
            </a:pPr>
            <a:r>
              <a:rPr kumimoji="0" lang="en-US" sz="2400" b="0" i="0" u="none" strike="noStrike" kern="1200" cap="none" spc="0" normalizeH="0" baseline="0" noProof="0" dirty="0">
                <a:ln>
                  <a:noFill/>
                </a:ln>
                <a:effectLst/>
                <a:uLnTx/>
                <a:uFillTx/>
                <a:latin typeface="Arial" panose="020B0604020202020204"/>
                <a:ea typeface="+mn-ea"/>
                <a:cs typeface="+mn-cs"/>
              </a:rPr>
              <a:t>Offer employee reward choices.</a:t>
            </a:r>
          </a:p>
          <a:p>
            <a:pPr defTabSz="685800">
              <a:lnSpc>
                <a:spcPct val="100000"/>
              </a:lnSpc>
              <a:spcBef>
                <a:spcPts val="750"/>
              </a:spcBef>
              <a:spcAft>
                <a:spcPts val="600"/>
              </a:spcAft>
              <a:defRPr/>
            </a:pPr>
            <a:r>
              <a:rPr kumimoji="0" lang="en-US" sz="2400" b="0" i="0" u="none" strike="noStrike" kern="1200" cap="none" spc="0" normalizeH="0" baseline="0" noProof="0" dirty="0">
                <a:ln>
                  <a:noFill/>
                </a:ln>
                <a:effectLst/>
                <a:uLnTx/>
                <a:uFillTx/>
                <a:latin typeface="Arial" panose="020B0604020202020204"/>
                <a:ea typeface="+mn-ea"/>
                <a:cs typeface="+mn-cs"/>
              </a:rPr>
              <a:t>Identify what is meaningful to your employees.</a:t>
            </a:r>
          </a:p>
          <a:p>
            <a:pPr defTabSz="685800">
              <a:lnSpc>
                <a:spcPct val="100000"/>
              </a:lnSpc>
              <a:spcBef>
                <a:spcPts val="750"/>
              </a:spcBef>
              <a:spcAft>
                <a:spcPts val="600"/>
              </a:spcAft>
              <a:defRPr/>
            </a:pPr>
            <a:r>
              <a:rPr kumimoji="0" lang="en-US" sz="2400" b="0" i="0" u="none" strike="noStrike" kern="1200" cap="none" spc="0" normalizeH="0" baseline="0" noProof="0" dirty="0">
                <a:ln>
                  <a:noFill/>
                </a:ln>
                <a:effectLst/>
                <a:uLnTx/>
                <a:uFillTx/>
                <a:latin typeface="Arial" panose="020B0604020202020204"/>
                <a:ea typeface="+mn-ea"/>
                <a:cs typeface="+mn-cs"/>
              </a:rPr>
              <a:t>Keep employee recognition fresh.</a:t>
            </a:r>
          </a:p>
          <a:p>
            <a:pPr defTabSz="685800">
              <a:lnSpc>
                <a:spcPct val="100000"/>
              </a:lnSpc>
              <a:spcBef>
                <a:spcPts val="750"/>
              </a:spcBef>
              <a:spcAft>
                <a:spcPts val="600"/>
              </a:spcAft>
              <a:defRPr/>
            </a:pPr>
            <a:r>
              <a:rPr kumimoji="0" lang="en-US" sz="2400" b="0" i="0" u="none" strike="noStrike" kern="1200" cap="none" spc="0" normalizeH="0" baseline="0" noProof="0" dirty="0">
                <a:ln>
                  <a:noFill/>
                </a:ln>
                <a:effectLst/>
                <a:uLnTx/>
                <a:uFillTx/>
                <a:latin typeface="Arial" panose="020B0604020202020204"/>
                <a:ea typeface="+mn-ea"/>
                <a:cs typeface="+mn-cs"/>
              </a:rPr>
              <a:t>Recognize all levels of employees.</a:t>
            </a:r>
          </a:p>
          <a:p>
            <a:pPr marL="0" marR="0" lvl="0" indent="0" algn="l" defTabSz="685800" rtl="0" eaLnBrk="1" fontAlgn="auto" latinLnBrk="0" hangingPunct="1">
              <a:lnSpc>
                <a:spcPct val="100000"/>
              </a:lnSpc>
              <a:spcBef>
                <a:spcPts val="750"/>
              </a:spcBef>
              <a:spcAft>
                <a:spcPts val="600"/>
              </a:spcAft>
              <a:buClrTx/>
              <a:buSzTx/>
              <a:buFont typeface="Arial"/>
              <a:buNone/>
              <a:tabLst/>
              <a:defRPr/>
            </a:pPr>
            <a:endParaRPr kumimoji="0" lang="en-US" b="0" i="0" u="none" strike="noStrike" kern="1200" cap="none" spc="0" normalizeH="0" baseline="0" noProof="0" dirty="0">
              <a:ln>
                <a:noFill/>
              </a:ln>
              <a:effectLst/>
              <a:uLnTx/>
              <a:uFillTx/>
              <a:latin typeface="Arial" panose="020B0604020202020204"/>
              <a:ea typeface="+mn-ea"/>
              <a:cs typeface="+mn-cs"/>
            </a:endParaRP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13</a:t>
            </a:fld>
            <a:endParaRPr lang="en-US" dirty="0"/>
          </a:p>
        </p:txBody>
      </p:sp>
      <p:sp>
        <p:nvSpPr>
          <p:cNvPr id="6" name="Content Placeholder 2">
            <a:extLst>
              <a:ext uri="{FF2B5EF4-FFF2-40B4-BE49-F238E27FC236}">
                <a16:creationId xmlns:a16="http://schemas.microsoft.com/office/drawing/2014/main" id="{E440F19F-D990-4366-9877-33DBD4137279}"/>
              </a:ext>
            </a:extLst>
          </p:cNvPr>
          <p:cNvSpPr txBox="1">
            <a:spLocks/>
          </p:cNvSpPr>
          <p:nvPr/>
        </p:nvSpPr>
        <p:spPr>
          <a:xfrm>
            <a:off x="6096000" y="2087218"/>
            <a:ext cx="5257800" cy="40400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685800">
              <a:lnSpc>
                <a:spcPct val="100000"/>
              </a:lnSpc>
              <a:spcBef>
                <a:spcPts val="750"/>
              </a:spcBef>
              <a:spcAft>
                <a:spcPts val="600"/>
              </a:spcAft>
              <a:defRPr/>
            </a:pPr>
            <a:r>
              <a:rPr lang="en-US" sz="2400" dirty="0">
                <a:latin typeface="Arial" panose="020B0604020202020204"/>
              </a:rPr>
              <a:t>Provide consistent recognition.</a:t>
            </a:r>
          </a:p>
          <a:p>
            <a:pPr defTabSz="685800">
              <a:lnSpc>
                <a:spcPct val="100000"/>
              </a:lnSpc>
              <a:spcBef>
                <a:spcPts val="750"/>
              </a:spcBef>
              <a:spcAft>
                <a:spcPts val="600"/>
              </a:spcAft>
              <a:defRPr/>
            </a:pPr>
            <a:r>
              <a:rPr lang="en-US" sz="2400" dirty="0">
                <a:latin typeface="Arial" panose="020B0604020202020204"/>
              </a:rPr>
              <a:t>Keep it simple.</a:t>
            </a:r>
          </a:p>
          <a:p>
            <a:pPr defTabSz="685800">
              <a:lnSpc>
                <a:spcPct val="100000"/>
              </a:lnSpc>
              <a:spcBef>
                <a:spcPts val="750"/>
              </a:spcBef>
              <a:spcAft>
                <a:spcPts val="600"/>
              </a:spcAft>
              <a:defRPr/>
            </a:pPr>
            <a:r>
              <a:rPr lang="en-US" sz="2400" dirty="0">
                <a:latin typeface="Arial" panose="020B0604020202020204"/>
              </a:rPr>
              <a:t>Be adaptable.</a:t>
            </a:r>
          </a:p>
          <a:p>
            <a:pPr defTabSz="685800">
              <a:lnSpc>
                <a:spcPct val="100000"/>
              </a:lnSpc>
              <a:spcBef>
                <a:spcPts val="750"/>
              </a:spcBef>
              <a:spcAft>
                <a:spcPts val="600"/>
              </a:spcAft>
              <a:defRPr/>
            </a:pPr>
            <a:r>
              <a:rPr lang="en-US" sz="2400" dirty="0">
                <a:latin typeface="Arial" panose="020B0604020202020204"/>
              </a:rPr>
              <a:t>Make it timely.</a:t>
            </a:r>
          </a:p>
          <a:p>
            <a:pPr marL="0" indent="0" defTabSz="685800">
              <a:lnSpc>
                <a:spcPct val="100000"/>
              </a:lnSpc>
              <a:spcBef>
                <a:spcPts val="750"/>
              </a:spcBef>
              <a:spcAft>
                <a:spcPts val="600"/>
              </a:spcAft>
              <a:buFont typeface="Arial"/>
              <a:buNone/>
              <a:defRPr/>
            </a:pPr>
            <a:endParaRPr lang="en-US" dirty="0">
              <a:latin typeface="Arial" panose="020B0604020202020204"/>
            </a:endParaRPr>
          </a:p>
        </p:txBody>
      </p:sp>
    </p:spTree>
    <p:extLst>
      <p:ext uri="{BB962C8B-B14F-4D97-AF65-F5344CB8AC3E}">
        <p14:creationId xmlns:p14="http://schemas.microsoft.com/office/powerpoint/2010/main" val="1234174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14</a:t>
            </a:fld>
            <a:endParaRPr lang="en-US" dirty="0"/>
          </a:p>
        </p:txBody>
      </p:sp>
    </p:spTree>
    <p:extLst>
      <p:ext uri="{BB962C8B-B14F-4D97-AF65-F5344CB8AC3E}">
        <p14:creationId xmlns:p14="http://schemas.microsoft.com/office/powerpoint/2010/main" val="1696513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285612"/>
            <a:ext cx="10515600" cy="1325563"/>
          </a:xfrm>
          <a:solidFill>
            <a:schemeClr val="accent1">
              <a:lumMod val="50000"/>
            </a:schemeClr>
          </a:solidFill>
        </p:spPr>
        <p:txBody>
          <a:bodyPr>
            <a:normAutofit/>
          </a:bodyPr>
          <a:lstStyle/>
          <a:p>
            <a:r>
              <a:rPr lang="en-US" sz="4200" dirty="0">
                <a:solidFill>
                  <a:schemeClr val="bg1"/>
                </a:solidFill>
              </a:rPr>
              <a:t>Ways to Recognize Employees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1888435"/>
            <a:ext cx="10515600" cy="4238833"/>
          </a:xfrm>
        </p:spPr>
        <p:txBody>
          <a:bodyPr>
            <a:normAutofit fontScale="92500" lnSpcReduction="20000"/>
          </a:bodyPr>
          <a:lstStyle/>
          <a:p>
            <a:pPr marL="0" marR="0" lvl="0" indent="0" algn="l" defTabSz="685800" rtl="0" eaLnBrk="1" fontAlgn="auto" latinLnBrk="0" hangingPunct="1">
              <a:lnSpc>
                <a:spcPct val="100000"/>
              </a:lnSpc>
              <a:spcBef>
                <a:spcPts val="750"/>
              </a:spcBef>
              <a:spcAft>
                <a:spcPts val="600"/>
              </a:spcAft>
              <a:buClrTx/>
              <a:buSzTx/>
              <a:buFont typeface="Arial"/>
              <a:buNone/>
              <a:tabLst/>
              <a:defRPr/>
            </a:pPr>
            <a:r>
              <a:rPr kumimoji="0" lang="en-US" b="0" i="0" u="none" strike="noStrike" kern="1200" cap="none" spc="0" normalizeH="0" baseline="0" noProof="0" dirty="0">
                <a:ln>
                  <a:noFill/>
                </a:ln>
                <a:effectLst/>
                <a:uLnTx/>
                <a:uFillTx/>
                <a:latin typeface="Arial" panose="020B0604020202020204"/>
                <a:ea typeface="+mn-ea"/>
                <a:cs typeface="+mn-cs"/>
              </a:rPr>
              <a:t>Recognition does not have to be difficult or expensive. Examples include:</a:t>
            </a:r>
          </a:p>
          <a:p>
            <a:pPr defTabSz="685800">
              <a:lnSpc>
                <a:spcPct val="100000"/>
              </a:lnSpc>
              <a:spcBef>
                <a:spcPts val="750"/>
              </a:spcBef>
              <a:spcAft>
                <a:spcPts val="600"/>
              </a:spcAft>
              <a:defRPr/>
            </a:pPr>
            <a:r>
              <a:rPr kumimoji="0" lang="en-US" b="0" i="0" u="none" strike="noStrike" kern="1200" cap="none" spc="0" normalizeH="0" baseline="0" noProof="0" dirty="0">
                <a:ln>
                  <a:noFill/>
                </a:ln>
                <a:effectLst/>
                <a:uLnTx/>
                <a:uFillTx/>
                <a:latin typeface="Arial" panose="020B0604020202020204"/>
                <a:ea typeface="+mn-ea"/>
                <a:cs typeface="+mn-cs"/>
              </a:rPr>
              <a:t>Verbal, written or formal praise from you or informal praise by peers. </a:t>
            </a:r>
          </a:p>
          <a:p>
            <a:pPr defTabSz="685800">
              <a:lnSpc>
                <a:spcPct val="100000"/>
              </a:lnSpc>
              <a:spcBef>
                <a:spcPts val="750"/>
              </a:spcBef>
              <a:spcAft>
                <a:spcPts val="600"/>
              </a:spcAft>
              <a:defRPr/>
            </a:pPr>
            <a:r>
              <a:rPr kumimoji="0" lang="en-US" b="0" i="0" u="none" strike="noStrike" kern="1200" cap="none" spc="0" normalizeH="0" baseline="0" noProof="0" dirty="0">
                <a:ln>
                  <a:noFill/>
                </a:ln>
                <a:effectLst/>
                <a:uLnTx/>
                <a:uFillTx/>
                <a:latin typeface="Arial" panose="020B0604020202020204"/>
                <a:ea typeface="+mn-ea"/>
                <a:cs typeface="+mn-cs"/>
              </a:rPr>
              <a:t>Gift cards.</a:t>
            </a:r>
          </a:p>
          <a:p>
            <a:pPr defTabSz="685800">
              <a:lnSpc>
                <a:spcPct val="100000"/>
              </a:lnSpc>
              <a:spcBef>
                <a:spcPts val="750"/>
              </a:spcBef>
              <a:spcAft>
                <a:spcPts val="600"/>
              </a:spcAft>
              <a:defRPr/>
            </a:pPr>
            <a:r>
              <a:rPr kumimoji="0" lang="en-US" b="0" i="0" u="none" strike="noStrike" kern="1200" cap="none" spc="0" normalizeH="0" baseline="0" noProof="0" dirty="0">
                <a:ln>
                  <a:noFill/>
                </a:ln>
                <a:effectLst/>
                <a:uLnTx/>
                <a:uFillTx/>
                <a:latin typeface="Arial" panose="020B0604020202020204"/>
                <a:ea typeface="+mn-ea"/>
                <a:cs typeface="+mn-cs"/>
              </a:rPr>
              <a:t>Cash awards.</a:t>
            </a:r>
          </a:p>
          <a:p>
            <a:pPr defTabSz="685800">
              <a:lnSpc>
                <a:spcPct val="100000"/>
              </a:lnSpc>
              <a:spcBef>
                <a:spcPts val="750"/>
              </a:spcBef>
              <a:spcAft>
                <a:spcPts val="600"/>
              </a:spcAft>
              <a:defRPr/>
            </a:pPr>
            <a:r>
              <a:rPr kumimoji="0" lang="en-US" b="0" i="0" u="none" strike="noStrike" kern="1200" cap="none" spc="0" normalizeH="0" baseline="0" noProof="0" dirty="0">
                <a:ln>
                  <a:noFill/>
                </a:ln>
                <a:effectLst/>
                <a:uLnTx/>
                <a:uFillTx/>
                <a:latin typeface="Arial" panose="020B0604020202020204"/>
                <a:ea typeface="+mn-ea"/>
                <a:cs typeface="+mn-cs"/>
              </a:rPr>
              <a:t>Choice of interesting and challenging projects.</a:t>
            </a:r>
          </a:p>
          <a:p>
            <a:pPr defTabSz="685800">
              <a:lnSpc>
                <a:spcPct val="100000"/>
              </a:lnSpc>
              <a:spcBef>
                <a:spcPts val="750"/>
              </a:spcBef>
              <a:spcAft>
                <a:spcPts val="600"/>
              </a:spcAft>
              <a:defRPr/>
            </a:pPr>
            <a:r>
              <a:rPr kumimoji="0" lang="en-US" b="0" i="0" u="none" strike="noStrike" kern="1200" cap="none" spc="0" normalizeH="0" baseline="0" noProof="0" dirty="0">
                <a:ln>
                  <a:noFill/>
                </a:ln>
                <a:effectLst/>
                <a:uLnTx/>
                <a:uFillTx/>
                <a:latin typeface="Arial" panose="020B0604020202020204"/>
                <a:ea typeface="+mn-ea"/>
                <a:cs typeface="+mn-cs"/>
              </a:rPr>
              <a:t>Opportunities to attend conferences or training sessions.</a:t>
            </a:r>
          </a:p>
          <a:p>
            <a:pPr defTabSz="685800">
              <a:lnSpc>
                <a:spcPct val="100000"/>
              </a:lnSpc>
              <a:spcBef>
                <a:spcPts val="750"/>
              </a:spcBef>
              <a:spcAft>
                <a:spcPts val="600"/>
              </a:spcAft>
              <a:defRPr/>
            </a:pPr>
            <a:r>
              <a:rPr kumimoji="0" lang="en-US" b="0" i="0" u="none" strike="noStrike" kern="1200" cap="none" spc="0" normalizeH="0" baseline="0" noProof="0" dirty="0">
                <a:ln>
                  <a:noFill/>
                </a:ln>
                <a:effectLst/>
                <a:uLnTx/>
                <a:uFillTx/>
                <a:latin typeface="Arial" panose="020B0604020202020204"/>
                <a:ea typeface="+mn-ea"/>
                <a:cs typeface="+mn-cs"/>
              </a:rPr>
              <a:t>Opportunities to mentor other employees and work with people outside their own departments.</a:t>
            </a:r>
          </a:p>
          <a:p>
            <a:pPr marL="0" marR="0" lvl="0" indent="0" algn="l" defTabSz="685800" rtl="0" eaLnBrk="1" fontAlgn="auto" latinLnBrk="0" hangingPunct="1">
              <a:lnSpc>
                <a:spcPct val="100000"/>
              </a:lnSpc>
              <a:spcBef>
                <a:spcPts val="750"/>
              </a:spcBef>
              <a:spcAft>
                <a:spcPts val="600"/>
              </a:spcAft>
              <a:buClrTx/>
              <a:buSzTx/>
              <a:buFont typeface="Arial"/>
              <a:buNone/>
              <a:tabLst/>
              <a:defRPr/>
            </a:pPr>
            <a:endParaRPr kumimoji="0" lang="en-US" b="0" i="0" u="none" strike="noStrike" kern="1200" cap="none" spc="0" normalizeH="0" baseline="0" noProof="0" dirty="0">
              <a:ln>
                <a:noFill/>
              </a:ln>
              <a:effectLst/>
              <a:uLnTx/>
              <a:uFillTx/>
              <a:latin typeface="Arial" panose="020B0604020202020204"/>
              <a:ea typeface="+mn-ea"/>
              <a:cs typeface="+mn-cs"/>
            </a:endParaRP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15</a:t>
            </a:fld>
            <a:endParaRPr lang="en-US" dirty="0"/>
          </a:p>
        </p:txBody>
      </p:sp>
    </p:spTree>
    <p:extLst>
      <p:ext uri="{BB962C8B-B14F-4D97-AF65-F5344CB8AC3E}">
        <p14:creationId xmlns:p14="http://schemas.microsoft.com/office/powerpoint/2010/main" val="2225200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285612"/>
            <a:ext cx="10515600" cy="1325563"/>
          </a:xfrm>
          <a:solidFill>
            <a:schemeClr val="accent1">
              <a:lumMod val="50000"/>
            </a:schemeClr>
          </a:solidFill>
        </p:spPr>
        <p:txBody>
          <a:bodyPr>
            <a:normAutofit/>
          </a:bodyPr>
          <a:lstStyle/>
          <a:p>
            <a:r>
              <a:rPr lang="en-US" sz="4200" dirty="0">
                <a:solidFill>
                  <a:schemeClr val="bg1"/>
                </a:solidFill>
              </a:rPr>
              <a:t>Ways to Recognize Employees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087218"/>
            <a:ext cx="10515600" cy="4040050"/>
          </a:xfrm>
        </p:spPr>
        <p:txBody>
          <a:bodyPr>
            <a:normAutofit/>
          </a:bodyPr>
          <a:lstStyle/>
          <a:p>
            <a:pPr defTabSz="685800">
              <a:lnSpc>
                <a:spcPct val="100000"/>
              </a:lnSpc>
              <a:spcBef>
                <a:spcPts val="750"/>
              </a:spcBef>
              <a:spcAft>
                <a:spcPts val="600"/>
              </a:spcAft>
              <a:defRPr/>
            </a:pPr>
            <a:r>
              <a:rPr kumimoji="0" lang="en-US" b="0" i="0" u="none" strike="noStrike" kern="1200" cap="none" spc="0" normalizeH="0" baseline="0" noProof="0" dirty="0">
                <a:ln>
                  <a:noFill/>
                </a:ln>
                <a:effectLst/>
                <a:uLnTx/>
                <a:uFillTx/>
                <a:latin typeface="Arial" panose="020B0604020202020204"/>
                <a:ea typeface="+mn-ea"/>
                <a:cs typeface="+mn-cs"/>
              </a:rPr>
              <a:t>A personal call of thanks with no other purpose for call.</a:t>
            </a:r>
          </a:p>
          <a:p>
            <a:pPr defTabSz="685800">
              <a:lnSpc>
                <a:spcPct val="100000"/>
              </a:lnSpc>
              <a:spcBef>
                <a:spcPts val="750"/>
              </a:spcBef>
              <a:spcAft>
                <a:spcPts val="600"/>
              </a:spcAft>
              <a:defRPr/>
            </a:pPr>
            <a:r>
              <a:rPr kumimoji="0" lang="en-US" b="0" i="0" u="none" strike="noStrike" kern="1200" cap="none" spc="0" normalizeH="0" baseline="0" noProof="0" dirty="0">
                <a:ln>
                  <a:noFill/>
                </a:ln>
                <a:effectLst/>
                <a:uLnTx/>
                <a:uFillTx/>
                <a:latin typeface="Arial" panose="020B0604020202020204"/>
                <a:ea typeface="+mn-ea"/>
                <a:cs typeface="+mn-cs"/>
              </a:rPr>
              <a:t>A personal thank-you note given separately or with paycheck or bonus pay.</a:t>
            </a:r>
          </a:p>
          <a:p>
            <a:pPr defTabSz="685800">
              <a:lnSpc>
                <a:spcPct val="100000"/>
              </a:lnSpc>
              <a:spcBef>
                <a:spcPts val="750"/>
              </a:spcBef>
              <a:spcAft>
                <a:spcPts val="600"/>
              </a:spcAft>
              <a:defRPr/>
            </a:pPr>
            <a:r>
              <a:rPr kumimoji="0" lang="en-US" b="0" i="0" u="none" strike="noStrike" kern="1200" cap="none" spc="0" normalizeH="0" baseline="0" noProof="0" dirty="0">
                <a:ln>
                  <a:noFill/>
                </a:ln>
                <a:effectLst/>
                <a:uLnTx/>
                <a:uFillTx/>
                <a:latin typeface="Arial" panose="020B0604020202020204"/>
                <a:ea typeface="+mn-ea"/>
                <a:cs typeface="+mn-cs"/>
              </a:rPr>
              <a:t>A gift of company logo items.</a:t>
            </a:r>
          </a:p>
          <a:p>
            <a:pPr defTabSz="685800">
              <a:lnSpc>
                <a:spcPct val="100000"/>
              </a:lnSpc>
              <a:spcBef>
                <a:spcPts val="750"/>
              </a:spcBef>
              <a:spcAft>
                <a:spcPts val="600"/>
              </a:spcAft>
              <a:defRPr/>
            </a:pPr>
            <a:r>
              <a:rPr kumimoji="0" lang="en-US" b="0" i="0" u="none" strike="noStrike" kern="1200" cap="none" spc="0" normalizeH="0" baseline="0" noProof="0" dirty="0">
                <a:ln>
                  <a:noFill/>
                </a:ln>
                <a:effectLst/>
                <a:uLnTx/>
                <a:uFillTx/>
                <a:latin typeface="Arial" panose="020B0604020202020204"/>
                <a:ea typeface="+mn-ea"/>
                <a:cs typeface="+mn-cs"/>
              </a:rPr>
              <a:t>Plaques or trophies.</a:t>
            </a:r>
          </a:p>
          <a:p>
            <a:pPr defTabSz="685800">
              <a:lnSpc>
                <a:spcPct val="100000"/>
              </a:lnSpc>
              <a:spcBef>
                <a:spcPts val="750"/>
              </a:spcBef>
              <a:spcAft>
                <a:spcPts val="600"/>
              </a:spcAft>
              <a:defRPr/>
            </a:pPr>
            <a:r>
              <a:rPr kumimoji="0" lang="en-US" b="0" i="0" u="none" strike="noStrike" kern="1200" cap="none" spc="0" normalizeH="0" baseline="0" noProof="0" dirty="0">
                <a:ln>
                  <a:noFill/>
                </a:ln>
                <a:effectLst/>
                <a:uLnTx/>
                <a:uFillTx/>
                <a:latin typeface="Arial" panose="020B0604020202020204"/>
                <a:ea typeface="+mn-ea"/>
                <a:cs typeface="+mn-cs"/>
              </a:rPr>
              <a:t>Recognition luncheon.</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16</a:t>
            </a:fld>
            <a:endParaRPr lang="en-US" dirty="0"/>
          </a:p>
        </p:txBody>
      </p:sp>
    </p:spTree>
    <p:extLst>
      <p:ext uri="{BB962C8B-B14F-4D97-AF65-F5344CB8AC3E}">
        <p14:creationId xmlns:p14="http://schemas.microsoft.com/office/powerpoint/2010/main" val="1794472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17</a:t>
            </a:fld>
            <a:endParaRPr lang="en-US" dirty="0"/>
          </a:p>
        </p:txBody>
      </p:sp>
    </p:spTree>
    <p:extLst>
      <p:ext uri="{BB962C8B-B14F-4D97-AF65-F5344CB8AC3E}">
        <p14:creationId xmlns:p14="http://schemas.microsoft.com/office/powerpoint/2010/main" val="3195859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xfrm>
            <a:off x="838200" y="285612"/>
            <a:ext cx="10515600" cy="1325563"/>
          </a:xfrm>
          <a:solidFill>
            <a:schemeClr val="accent1">
              <a:lumMod val="50000"/>
            </a:schemeClr>
          </a:solidFill>
        </p:spPr>
        <p:txBody>
          <a:bodyPr>
            <a:normAutofit/>
          </a:bodyPr>
          <a:lstStyle/>
          <a:p>
            <a:r>
              <a:rPr lang="en-US" sz="4200" dirty="0">
                <a:solidFill>
                  <a:schemeClr val="bg1"/>
                </a:solidFill>
              </a:rPr>
              <a:t>Our Employee Recognition Policy</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087218"/>
            <a:ext cx="10515600" cy="4040050"/>
          </a:xfrm>
        </p:spPr>
        <p:txBody>
          <a:bodyPr>
            <a:normAutofit fontScale="92500" lnSpcReduction="20000"/>
          </a:bodyPr>
          <a:lstStyle/>
          <a:p>
            <a:pPr marL="0" indent="0" defTabSz="685800">
              <a:lnSpc>
                <a:spcPct val="100000"/>
              </a:lnSpc>
              <a:spcBef>
                <a:spcPts val="750"/>
              </a:spcBef>
              <a:spcAft>
                <a:spcPts val="600"/>
              </a:spcAft>
              <a:buNone/>
              <a:defRPr/>
            </a:pPr>
            <a:r>
              <a:rPr kumimoji="0" lang="en-US" b="0" i="0" u="none" strike="noStrike" kern="1200" cap="none" spc="0" normalizeH="0" baseline="0" noProof="0" dirty="0">
                <a:ln>
                  <a:noFill/>
                </a:ln>
                <a:effectLst/>
                <a:uLnTx/>
                <a:uFillTx/>
                <a:latin typeface="Arial" panose="020B0604020202020204"/>
                <a:ea typeface="+mn-ea"/>
                <a:cs typeface="+mn-cs"/>
              </a:rPr>
              <a:t>All employees are eligible for nonmonetary recognition and eligible for monetary recognition based on departmental budget.</a:t>
            </a:r>
          </a:p>
          <a:p>
            <a:pPr marL="0" indent="0" defTabSz="685800">
              <a:lnSpc>
                <a:spcPct val="100000"/>
              </a:lnSpc>
              <a:spcBef>
                <a:spcPts val="750"/>
              </a:spcBef>
              <a:spcAft>
                <a:spcPts val="600"/>
              </a:spcAft>
              <a:buNone/>
              <a:defRPr/>
            </a:pPr>
            <a:r>
              <a:rPr kumimoji="0" lang="en-US" b="0" i="0" u="none" strike="noStrike" kern="1200" cap="none" spc="0" normalizeH="0" baseline="0" noProof="0" dirty="0">
                <a:ln>
                  <a:noFill/>
                </a:ln>
                <a:effectLst/>
                <a:uLnTx/>
                <a:uFillTx/>
                <a:latin typeface="Arial" panose="020B0604020202020204"/>
                <a:ea typeface="+mn-ea"/>
                <a:cs typeface="+mn-cs"/>
              </a:rPr>
              <a:t>Awards should be made as close to the performance or result as possible. </a:t>
            </a:r>
          </a:p>
          <a:p>
            <a:pPr marL="0" indent="0" defTabSz="685800">
              <a:lnSpc>
                <a:spcPct val="100000"/>
              </a:lnSpc>
              <a:spcBef>
                <a:spcPts val="750"/>
              </a:spcBef>
              <a:spcAft>
                <a:spcPts val="600"/>
              </a:spcAft>
              <a:buNone/>
              <a:defRPr/>
            </a:pPr>
            <a:r>
              <a:rPr kumimoji="0" lang="en-US" b="0" i="0" u="none" strike="noStrike" kern="1200" cap="none" spc="0" normalizeH="0" baseline="0" noProof="0" dirty="0">
                <a:ln>
                  <a:noFill/>
                </a:ln>
                <a:effectLst/>
                <a:uLnTx/>
                <a:uFillTx/>
                <a:latin typeface="Arial" panose="020B0604020202020204"/>
                <a:ea typeface="+mn-ea"/>
                <a:cs typeface="+mn-cs"/>
              </a:rPr>
              <a:t>Award criteria should be consistent with company and employee goals and objectives. </a:t>
            </a:r>
          </a:p>
          <a:p>
            <a:pPr marL="0" indent="0" defTabSz="685800">
              <a:lnSpc>
                <a:spcPct val="100000"/>
              </a:lnSpc>
              <a:spcBef>
                <a:spcPts val="750"/>
              </a:spcBef>
              <a:spcAft>
                <a:spcPts val="600"/>
              </a:spcAft>
              <a:buNone/>
              <a:defRPr/>
            </a:pPr>
            <a:r>
              <a:rPr kumimoji="0" lang="en-US" b="0" i="0" u="none" strike="noStrike" kern="1200" cap="none" spc="0" normalizeH="0" baseline="0" noProof="0" dirty="0">
                <a:ln>
                  <a:noFill/>
                </a:ln>
                <a:effectLst/>
                <a:uLnTx/>
                <a:uFillTx/>
                <a:latin typeface="Arial" panose="020B0604020202020204"/>
                <a:ea typeface="+mn-ea"/>
                <a:cs typeface="+mn-cs"/>
              </a:rPr>
              <a:t>Monetary awards require managers to complete a recognition request form.</a:t>
            </a:r>
          </a:p>
          <a:p>
            <a:pPr marL="0" indent="0" defTabSz="685800">
              <a:lnSpc>
                <a:spcPct val="100000"/>
              </a:lnSpc>
              <a:spcBef>
                <a:spcPts val="750"/>
              </a:spcBef>
              <a:spcAft>
                <a:spcPts val="600"/>
              </a:spcAft>
              <a:buNone/>
              <a:defRPr/>
            </a:pPr>
            <a:r>
              <a:rPr kumimoji="0" lang="en-US" b="0" i="0" u="none" strike="noStrike" kern="1200" cap="none" spc="0" normalizeH="0" baseline="0" noProof="0" dirty="0">
                <a:ln>
                  <a:noFill/>
                </a:ln>
                <a:effectLst/>
                <a:uLnTx/>
                <a:uFillTx/>
                <a:latin typeface="Arial" panose="020B0604020202020204"/>
                <a:ea typeface="+mn-ea"/>
                <a:cs typeface="+mn-cs"/>
              </a:rPr>
              <a:t>Nonmonetary rewards are encouraged and do not require a form or approval.</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18</a:t>
            </a:fld>
            <a:endParaRPr lang="en-US" dirty="0"/>
          </a:p>
        </p:txBody>
      </p:sp>
    </p:spTree>
    <p:extLst>
      <p:ext uri="{BB962C8B-B14F-4D97-AF65-F5344CB8AC3E}">
        <p14:creationId xmlns:p14="http://schemas.microsoft.com/office/powerpoint/2010/main" val="1550924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19</a:t>
            </a:fld>
            <a:endParaRPr lang="en-US" dirty="0"/>
          </a:p>
        </p:txBody>
      </p:sp>
    </p:spTree>
    <p:extLst>
      <p:ext uri="{BB962C8B-B14F-4D97-AF65-F5344CB8AC3E}">
        <p14:creationId xmlns:p14="http://schemas.microsoft.com/office/powerpoint/2010/main" val="1414971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386E7E-6334-4532-8C09-D11134519BD9}"/>
              </a:ext>
            </a:extLst>
          </p:cNvPr>
          <p:cNvSpPr txBox="1">
            <a:spLocks noGrp="1"/>
          </p:cNvSpPr>
          <p:nvPr>
            <p:ph type="title" idx="4294967295"/>
          </p:nvPr>
        </p:nvSpPr>
        <p:spPr>
          <a:xfrm>
            <a:off x="4141714" y="2921168"/>
            <a:ext cx="3908571"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chemeClr val="accent1">
                    <a:lumMod val="50000"/>
                  </a:schemeClr>
                </a:solidFill>
                <a:effectLst/>
                <a:uLnTx/>
                <a:uFillTx/>
                <a:latin typeface="+mn-lt"/>
                <a:ea typeface="+mn-ea"/>
                <a:cs typeface="+mn-cs"/>
              </a:rPr>
              <a:t>WELCOME!</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Rectangle 6">
            <a:extLst>
              <a:ext uri="{FF2B5EF4-FFF2-40B4-BE49-F238E27FC236}">
                <a16:creationId xmlns:a16="http://schemas.microsoft.com/office/drawing/2014/main" id="{A0175800-1188-46F2-BEC3-F872D70031EC}"/>
              </a:ext>
            </a:extLst>
          </p:cNvPr>
          <p:cNvSpPr/>
          <p:nvPr/>
        </p:nvSpPr>
        <p:spPr>
          <a:xfrm>
            <a:off x="838199" y="201336"/>
            <a:ext cx="10515600" cy="9144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a:t>Employee Recognition</a:t>
            </a:r>
          </a:p>
        </p:txBody>
      </p:sp>
      <p:sp>
        <p:nvSpPr>
          <p:cNvPr id="8" name="Slide Number Placeholder 7">
            <a:extLst>
              <a:ext uri="{FF2B5EF4-FFF2-40B4-BE49-F238E27FC236}">
                <a16:creationId xmlns:a16="http://schemas.microsoft.com/office/drawing/2014/main" id="{848A368C-E846-4D0E-9267-4DB457635958}"/>
              </a:ext>
            </a:extLst>
          </p:cNvPr>
          <p:cNvSpPr>
            <a:spLocks noGrp="1"/>
          </p:cNvSpPr>
          <p:nvPr>
            <p:ph type="sldNum" sz="quarter" idx="12"/>
          </p:nvPr>
        </p:nvSpPr>
        <p:spPr/>
        <p:txBody>
          <a:bodyPr/>
          <a:lstStyle/>
          <a:p>
            <a:fld id="{7D625B40-28DA-43CD-A97E-EA3E1B04B7D2}" type="slidenum">
              <a:rPr lang="en-US" smtClean="0"/>
              <a:t>2</a:t>
            </a:fld>
            <a:endParaRPr lang="en-US" dirty="0"/>
          </a:p>
        </p:txBody>
      </p:sp>
    </p:spTree>
    <p:extLst>
      <p:ext uri="{BB962C8B-B14F-4D97-AF65-F5344CB8AC3E}">
        <p14:creationId xmlns:p14="http://schemas.microsoft.com/office/powerpoint/2010/main" val="1912516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20</a:t>
            </a:fld>
            <a:endParaRPr lang="en-US" dirty="0"/>
          </a:p>
        </p:txBody>
      </p:sp>
      <p:sp>
        <p:nvSpPr>
          <p:cNvPr id="8" name="Content Placeholder 7">
            <a:extLst>
              <a:ext uri="{FF2B5EF4-FFF2-40B4-BE49-F238E27FC236}">
                <a16:creationId xmlns:a16="http://schemas.microsoft.com/office/drawing/2014/main" id="{881EBD76-48F8-4B9C-AA75-0CB125306703}"/>
              </a:ext>
            </a:extLst>
          </p:cNvPr>
          <p:cNvSpPr txBox="1">
            <a:spLocks noGrp="1"/>
          </p:cNvSpPr>
          <p:nvPr>
            <p:ph idx="1"/>
          </p:nvPr>
        </p:nvSpPr>
        <p:spPr>
          <a:xfrm>
            <a:off x="838200" y="2275578"/>
            <a:ext cx="9856304" cy="3579441"/>
          </a:xfrm>
          <a:prstGeom prst="rect">
            <a:avLst/>
          </a:prstGeom>
          <a:noFill/>
        </p:spPr>
        <p:txBody>
          <a:bodyPr wrap="square" rtlCol="0">
            <a:spAutoFit/>
          </a:bodyPr>
          <a:lstStyle/>
          <a:p>
            <a:pPr marL="0" indent="0">
              <a:buNone/>
            </a:pPr>
            <a:r>
              <a:rPr lang="en-US" dirty="0"/>
              <a:t>Employee recognition is an acknowledgment of an employee’s achievement. It may be public or private, monetary or nonmonetary. </a:t>
            </a:r>
          </a:p>
          <a:p>
            <a:pPr marL="0" indent="0">
              <a:buNone/>
            </a:pPr>
            <a:r>
              <a:rPr lang="en-US" dirty="0"/>
              <a:t>A good employee recognition program helps an organization retain key employees and keep employee job satisfaction at a high level. </a:t>
            </a:r>
          </a:p>
          <a:p>
            <a:pPr marL="0" indent="0">
              <a:buNone/>
            </a:pPr>
            <a:r>
              <a:rPr lang="en-US" dirty="0"/>
              <a:t>Some types of recognition are for performance, years of service, attendance and completion of degrees. </a:t>
            </a:r>
          </a:p>
          <a:p>
            <a:pPr marL="0" indent="0">
              <a:buNone/>
            </a:pPr>
            <a:endParaRPr lang="en-US" dirty="0"/>
          </a:p>
        </p:txBody>
      </p:sp>
    </p:spTree>
    <p:extLst>
      <p:ext uri="{BB962C8B-B14F-4D97-AF65-F5344CB8AC3E}">
        <p14:creationId xmlns:p14="http://schemas.microsoft.com/office/powerpoint/2010/main" val="3192219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Summary (cont.)</a:t>
            </a:r>
          </a:p>
        </p:txBody>
      </p:sp>
      <p:sp>
        <p:nvSpPr>
          <p:cNvPr id="5" name="Slide Number Placeholder 4">
            <a:extLst>
              <a:ext uri="{FF2B5EF4-FFF2-40B4-BE49-F238E27FC236}">
                <a16:creationId xmlns:a16="http://schemas.microsoft.com/office/drawing/2014/main" id="{AC549CC8-CF23-4411-AA22-32AC9365C018}"/>
              </a:ext>
            </a:extLst>
          </p:cNvPr>
          <p:cNvSpPr>
            <a:spLocks noGrp="1"/>
          </p:cNvSpPr>
          <p:nvPr>
            <p:ph type="sldNum" sz="quarter" idx="12"/>
          </p:nvPr>
        </p:nvSpPr>
        <p:spPr/>
        <p:txBody>
          <a:bodyPr/>
          <a:lstStyle/>
          <a:p>
            <a:fld id="{7D625B40-28DA-43CD-A97E-EA3E1B04B7D2}" type="slidenum">
              <a:rPr lang="en-US" smtClean="0"/>
              <a:t>21</a:t>
            </a:fld>
            <a:endParaRPr lang="en-US" dirty="0"/>
          </a:p>
        </p:txBody>
      </p:sp>
      <p:sp>
        <p:nvSpPr>
          <p:cNvPr id="8" name="Content Placeholder 7">
            <a:extLst>
              <a:ext uri="{FF2B5EF4-FFF2-40B4-BE49-F238E27FC236}">
                <a16:creationId xmlns:a16="http://schemas.microsoft.com/office/drawing/2014/main" id="{881EBD76-48F8-4B9C-AA75-0CB125306703}"/>
              </a:ext>
            </a:extLst>
          </p:cNvPr>
          <p:cNvSpPr txBox="1">
            <a:spLocks noGrp="1"/>
          </p:cNvSpPr>
          <p:nvPr>
            <p:ph idx="1"/>
          </p:nvPr>
        </p:nvSpPr>
        <p:spPr>
          <a:xfrm>
            <a:off x="838200" y="2275578"/>
            <a:ext cx="9856304" cy="2675604"/>
          </a:xfrm>
          <a:prstGeom prst="rect">
            <a:avLst/>
          </a:prstGeom>
          <a:noFill/>
        </p:spPr>
        <p:txBody>
          <a:bodyPr wrap="square" rtlCol="0">
            <a:spAutoFit/>
          </a:bodyPr>
          <a:lstStyle/>
          <a:p>
            <a:pPr marL="0" indent="0">
              <a:buNone/>
            </a:pPr>
            <a:r>
              <a:rPr lang="en-US" dirty="0"/>
              <a:t>Tips for employee recognition include extending recognition to all levels of employees, keeping it consistent, simple and timely. </a:t>
            </a:r>
          </a:p>
          <a:p>
            <a:pPr marL="0" indent="0">
              <a:buNone/>
            </a:pPr>
            <a:r>
              <a:rPr lang="en-US" dirty="0"/>
              <a:t>Ways to recognize employees include verbal or written praise, cash awards, a personal call of thanks and a gift of company logo items or a plaque or trophy. </a:t>
            </a:r>
          </a:p>
          <a:p>
            <a:pPr marL="0" indent="0">
              <a:buNone/>
            </a:pPr>
            <a:endParaRPr lang="en-US" dirty="0"/>
          </a:p>
        </p:txBody>
      </p:sp>
    </p:spTree>
    <p:extLst>
      <p:ext uri="{BB962C8B-B14F-4D97-AF65-F5344CB8AC3E}">
        <p14:creationId xmlns:p14="http://schemas.microsoft.com/office/powerpoint/2010/main" val="14825862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a:solidFill>
                  <a:schemeClr val="bg1"/>
                </a:solidFill>
              </a:rPr>
              <a:t>Training </a:t>
            </a:r>
            <a:r>
              <a:rPr lang="en-US" dirty="0">
                <a:solidFill>
                  <a:schemeClr val="bg1"/>
                </a:solidFill>
              </a:rPr>
              <a:t>Evaluation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768367"/>
            <a:ext cx="10515600" cy="3408596"/>
          </a:xfrm>
        </p:spPr>
        <p:txBody>
          <a:bodyPr/>
          <a:lstStyle/>
          <a:p>
            <a:pPr marL="0" indent="0">
              <a:buNone/>
            </a:pPr>
            <a:r>
              <a:rPr lang="en-US" sz="2800" dirty="0"/>
              <a:t>Please complete the training evaluation sheet included in the handouts.</a:t>
            </a:r>
          </a:p>
          <a:p>
            <a:pPr marL="0" indent="0">
              <a:buNone/>
            </a:pPr>
            <a:endParaRPr lang="en-US" sz="2800" dirty="0"/>
          </a:p>
          <a:p>
            <a:pPr marL="0" indent="0">
              <a:buNone/>
            </a:pPr>
            <a:r>
              <a:rPr lang="en-US" sz="2800" dirty="0"/>
              <a:t>Thank you for your interest and attention! </a:t>
            </a:r>
          </a:p>
          <a:p>
            <a:endParaRPr lang="en-US" dirty="0"/>
          </a:p>
        </p:txBody>
      </p:sp>
      <p:sp>
        <p:nvSpPr>
          <p:cNvPr id="5" name="Slide Number Placeholder 4">
            <a:extLst>
              <a:ext uri="{FF2B5EF4-FFF2-40B4-BE49-F238E27FC236}">
                <a16:creationId xmlns:a16="http://schemas.microsoft.com/office/drawing/2014/main" id="{3E05E61B-6751-4087-BE1D-7479609A8278}"/>
              </a:ext>
            </a:extLst>
          </p:cNvPr>
          <p:cNvSpPr>
            <a:spLocks noGrp="1"/>
          </p:cNvSpPr>
          <p:nvPr>
            <p:ph type="sldNum" sz="quarter" idx="12"/>
          </p:nvPr>
        </p:nvSpPr>
        <p:spPr/>
        <p:txBody>
          <a:bodyPr/>
          <a:lstStyle/>
          <a:p>
            <a:fld id="{7D625B40-28DA-43CD-A97E-EA3E1B04B7D2}" type="slidenum">
              <a:rPr lang="en-US" smtClean="0"/>
              <a:t>22</a:t>
            </a:fld>
            <a:endParaRPr lang="en-US" dirty="0"/>
          </a:p>
        </p:txBody>
      </p:sp>
    </p:spTree>
    <p:extLst>
      <p:ext uri="{BB962C8B-B14F-4D97-AF65-F5344CB8AC3E}">
        <p14:creationId xmlns:p14="http://schemas.microsoft.com/office/powerpoint/2010/main" val="5445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Introduction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584173"/>
            <a:ext cx="10515600" cy="3592789"/>
          </a:xfrm>
        </p:spPr>
        <p:txBody>
          <a:bodyPr/>
          <a:lstStyle/>
          <a:p>
            <a:pPr marL="0" indent="0">
              <a:buNone/>
            </a:pPr>
            <a:r>
              <a:rPr lang="en-US" dirty="0"/>
              <a:t>The goal of employee recognition is to show appreciation for an employee’s achievement and to motivate employees to continue good performance and their commitment to the company. </a:t>
            </a:r>
          </a:p>
          <a:p>
            <a:pPr marL="0" indent="0">
              <a:buNone/>
            </a:pPr>
            <a:r>
              <a:rPr lang="en-US" dirty="0"/>
              <a:t>A good employee recognition program helps an organization retain key employees and keep job satisfaction at a high level. </a:t>
            </a:r>
          </a:p>
          <a:p>
            <a:pPr marL="0" indent="0">
              <a:buNone/>
            </a:pPr>
            <a:r>
              <a:rPr lang="en-US" dirty="0"/>
              <a:t>To achieve these important goals, it is critical for you, as supervisors, to recognize the importance of employee recognition and know how to practice it. This presentation provides that information and knowledge.</a:t>
            </a:r>
          </a:p>
          <a:p>
            <a:pPr marL="0" indent="0">
              <a:buNone/>
            </a:pPr>
            <a:endParaRPr lang="en-US" dirty="0"/>
          </a:p>
        </p:txBody>
      </p:sp>
      <p:sp>
        <p:nvSpPr>
          <p:cNvPr id="5" name="Slide Number Placeholder 4">
            <a:extLst>
              <a:ext uri="{FF2B5EF4-FFF2-40B4-BE49-F238E27FC236}">
                <a16:creationId xmlns:a16="http://schemas.microsoft.com/office/drawing/2014/main" id="{3AC3659C-90BE-4461-8DED-0F4D739B6688}"/>
              </a:ext>
            </a:extLst>
          </p:cNvPr>
          <p:cNvSpPr>
            <a:spLocks noGrp="1"/>
          </p:cNvSpPr>
          <p:nvPr>
            <p:ph type="sldNum" sz="quarter" idx="12"/>
          </p:nvPr>
        </p:nvSpPr>
        <p:spPr/>
        <p:txBody>
          <a:bodyPr/>
          <a:lstStyle/>
          <a:p>
            <a:fld id="{7D625B40-28DA-43CD-A97E-EA3E1B04B7D2}" type="slidenum">
              <a:rPr lang="en-US" smtClean="0"/>
              <a:t>3</a:t>
            </a:fld>
            <a:endParaRPr lang="en-US" dirty="0"/>
          </a:p>
        </p:txBody>
      </p:sp>
    </p:spTree>
    <p:extLst>
      <p:ext uri="{BB962C8B-B14F-4D97-AF65-F5344CB8AC3E}">
        <p14:creationId xmlns:p14="http://schemas.microsoft.com/office/powerpoint/2010/main" val="1089104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Agenda</a:t>
            </a:r>
          </a:p>
        </p:txBody>
      </p:sp>
      <p:sp>
        <p:nvSpPr>
          <p:cNvPr id="5" name="Text Placeholder 2">
            <a:extLst>
              <a:ext uri="{FF2B5EF4-FFF2-40B4-BE49-F238E27FC236}">
                <a16:creationId xmlns:a16="http://schemas.microsoft.com/office/drawing/2014/main" id="{793BD4AD-F14B-4D59-B7CA-D49B77561D5E}"/>
              </a:ext>
            </a:extLst>
          </p:cNvPr>
          <p:cNvSpPr txBox="1">
            <a:spLocks noGrp="1"/>
          </p:cNvSpPr>
          <p:nvPr>
            <p:ph idx="1"/>
          </p:nvPr>
        </p:nvSpPr>
        <p:spPr>
          <a:xfrm>
            <a:off x="1073426" y="2227223"/>
            <a:ext cx="9211477" cy="4351338"/>
          </a:xfrm>
          <a:prstGeom prst="rect">
            <a:avLst/>
          </a:prstGeom>
        </p:spPr>
        <p:txBody>
          <a:bodyPr vert="horz">
            <a:normAutofit/>
          </a:bodyPr>
          <a:lstStyle>
            <a:lvl1pPr marL="0" marR="0" indent="0" algn="l" defTabSz="457155" rtl="0" eaLnBrk="1" fontAlgn="auto" latinLnBrk="0" hangingPunct="1">
              <a:lnSpc>
                <a:spcPts val="1780"/>
              </a:lnSpc>
              <a:spcBef>
                <a:spcPts val="0"/>
              </a:spcBef>
              <a:spcAft>
                <a:spcPts val="1200"/>
              </a:spcAft>
              <a:buClrTx/>
              <a:buSzTx/>
              <a:buFont typeface="Arial"/>
              <a:buNone/>
              <a:tabLst/>
              <a:defRPr lang="en-US" sz="1100" b="0" i="0" kern="1200">
                <a:solidFill>
                  <a:schemeClr val="tx1">
                    <a:lumMod val="65000"/>
                    <a:lumOff val="35000"/>
                  </a:schemeClr>
                </a:solidFill>
                <a:effectLst/>
                <a:latin typeface="+mj-lt"/>
                <a:ea typeface="Arial" charset="0"/>
                <a:cs typeface="Arial" charset="0"/>
              </a:defRPr>
            </a:lvl1pPr>
            <a:lvl2pPr marL="741307" indent="-284142" algn="l" defTabSz="455579"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1329" indent="-226997" algn="l" defTabSz="455579"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598493"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5659" indent="-226997" algn="l" defTabSz="455579"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349" indent="-228578" algn="l" defTabSz="457155" rtl="0" eaLnBrk="1" latinLnBrk="0" hangingPunct="1">
              <a:spcBef>
                <a:spcPct val="20000"/>
              </a:spcBef>
              <a:buFont typeface="Arial"/>
              <a:buChar char="•"/>
              <a:defRPr sz="2000" kern="1200">
                <a:solidFill>
                  <a:schemeClr val="tx1"/>
                </a:solidFill>
                <a:latin typeface="+mn-lt"/>
                <a:ea typeface="+mn-ea"/>
                <a:cs typeface="+mn-cs"/>
              </a:defRPr>
            </a:lvl6pPr>
            <a:lvl7pPr marL="2971504" indent="-228578" algn="l" defTabSz="457155" rtl="0" eaLnBrk="1" latinLnBrk="0" hangingPunct="1">
              <a:spcBef>
                <a:spcPct val="20000"/>
              </a:spcBef>
              <a:buFont typeface="Arial"/>
              <a:buChar char="•"/>
              <a:defRPr sz="2000" kern="1200">
                <a:solidFill>
                  <a:schemeClr val="tx1"/>
                </a:solidFill>
                <a:latin typeface="+mn-lt"/>
                <a:ea typeface="+mn-ea"/>
                <a:cs typeface="+mn-cs"/>
              </a:defRPr>
            </a:lvl7pPr>
            <a:lvl8pPr marL="3428658" indent="-228578" algn="l" defTabSz="457155" rtl="0" eaLnBrk="1" latinLnBrk="0" hangingPunct="1">
              <a:spcBef>
                <a:spcPct val="20000"/>
              </a:spcBef>
              <a:buFont typeface="Arial"/>
              <a:buChar char="•"/>
              <a:defRPr sz="2000" kern="1200">
                <a:solidFill>
                  <a:schemeClr val="tx1"/>
                </a:solidFill>
                <a:latin typeface="+mn-lt"/>
                <a:ea typeface="+mn-ea"/>
                <a:cs typeface="+mn-cs"/>
              </a:defRPr>
            </a:lvl8pPr>
            <a:lvl9pPr marL="3885814" indent="-228578" algn="l" defTabSz="457155"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lnSpc>
                <a:spcPct val="100000"/>
              </a:lnSpc>
              <a:buFont typeface="Arial" panose="020B0604020202020204" pitchFamily="34" charset="0"/>
              <a:buChar char="•"/>
            </a:pPr>
            <a:r>
              <a:rPr lang="en-US" sz="2800" dirty="0">
                <a:solidFill>
                  <a:schemeClr val="tx1"/>
                </a:solidFill>
                <a:latin typeface="+mn-lt"/>
              </a:rPr>
              <a:t>What is employee recognition?</a:t>
            </a:r>
          </a:p>
          <a:p>
            <a:pPr marL="457200" indent="-457200">
              <a:lnSpc>
                <a:spcPct val="100000"/>
              </a:lnSpc>
              <a:buFont typeface="Arial" panose="020B0604020202020204" pitchFamily="34" charset="0"/>
              <a:buChar char="•"/>
            </a:pPr>
            <a:r>
              <a:rPr lang="en-US" sz="2800" dirty="0">
                <a:solidFill>
                  <a:schemeClr val="tx1"/>
                </a:solidFill>
                <a:latin typeface="+mn-lt"/>
              </a:rPr>
              <a:t>Why is employee recognition important?</a:t>
            </a:r>
          </a:p>
          <a:p>
            <a:pPr marL="457200" indent="-457200">
              <a:lnSpc>
                <a:spcPct val="100000"/>
              </a:lnSpc>
              <a:buFont typeface="Arial" panose="020B0604020202020204" pitchFamily="34" charset="0"/>
              <a:buChar char="•"/>
            </a:pPr>
            <a:r>
              <a:rPr lang="en-US" sz="2800" dirty="0">
                <a:solidFill>
                  <a:schemeClr val="tx1"/>
                </a:solidFill>
                <a:latin typeface="+mn-lt"/>
              </a:rPr>
              <a:t>Types of employee recognition.</a:t>
            </a:r>
          </a:p>
          <a:p>
            <a:pPr marL="457200" indent="-457200">
              <a:lnSpc>
                <a:spcPct val="100000"/>
              </a:lnSpc>
              <a:buFont typeface="Arial" panose="020B0604020202020204" pitchFamily="34" charset="0"/>
              <a:buChar char="•"/>
            </a:pPr>
            <a:r>
              <a:rPr lang="en-US" sz="2800" dirty="0">
                <a:solidFill>
                  <a:schemeClr val="tx1"/>
                </a:solidFill>
                <a:latin typeface="+mn-lt"/>
              </a:rPr>
              <a:t>Examples of recognition based on performance.</a:t>
            </a:r>
          </a:p>
          <a:p>
            <a:pPr marL="457200" indent="-457200">
              <a:lnSpc>
                <a:spcPct val="100000"/>
              </a:lnSpc>
              <a:buFont typeface="Arial" panose="020B0604020202020204" pitchFamily="34" charset="0"/>
              <a:buChar char="•"/>
            </a:pPr>
            <a:r>
              <a:rPr lang="en-US" sz="2800" dirty="0">
                <a:solidFill>
                  <a:schemeClr val="tx1"/>
                </a:solidFill>
                <a:latin typeface="+mn-lt"/>
              </a:rPr>
              <a:t>Recognition tips.</a:t>
            </a:r>
          </a:p>
          <a:p>
            <a:pPr marL="457200" indent="-457200">
              <a:lnSpc>
                <a:spcPct val="100000"/>
              </a:lnSpc>
              <a:buFont typeface="Arial" panose="020B0604020202020204" pitchFamily="34" charset="0"/>
              <a:buChar char="•"/>
            </a:pPr>
            <a:r>
              <a:rPr lang="en-US" sz="2800" dirty="0">
                <a:solidFill>
                  <a:schemeClr val="tx1"/>
                </a:solidFill>
                <a:latin typeface="+mn-lt"/>
              </a:rPr>
              <a:t>Ways to recognize employees.</a:t>
            </a:r>
          </a:p>
          <a:p>
            <a:pPr marL="457200" indent="-457200">
              <a:lnSpc>
                <a:spcPct val="100000"/>
              </a:lnSpc>
              <a:buFont typeface="Arial" panose="020B0604020202020204" pitchFamily="34" charset="0"/>
              <a:buChar char="•"/>
            </a:pPr>
            <a:r>
              <a:rPr lang="en-US" sz="2800" dirty="0">
                <a:solidFill>
                  <a:schemeClr val="tx1"/>
                </a:solidFill>
                <a:latin typeface="+mn-lt"/>
              </a:rPr>
              <a:t>Our employee recognition policy.</a:t>
            </a:r>
          </a:p>
          <a:p>
            <a:pPr>
              <a:lnSpc>
                <a:spcPct val="100000"/>
              </a:lnSpc>
            </a:pPr>
            <a:endParaRPr lang="en-US" sz="2800" dirty="0">
              <a:latin typeface="+mn-lt"/>
            </a:endParaRPr>
          </a:p>
        </p:txBody>
      </p:sp>
      <p:sp>
        <p:nvSpPr>
          <p:cNvPr id="7" name="Slide Number Placeholder 6">
            <a:extLst>
              <a:ext uri="{FF2B5EF4-FFF2-40B4-BE49-F238E27FC236}">
                <a16:creationId xmlns:a16="http://schemas.microsoft.com/office/drawing/2014/main" id="{1F215928-5EE3-48F1-9DC1-ECC5FE325D43}"/>
              </a:ext>
            </a:extLst>
          </p:cNvPr>
          <p:cNvSpPr>
            <a:spLocks noGrp="1"/>
          </p:cNvSpPr>
          <p:nvPr>
            <p:ph type="sldNum" sz="quarter" idx="12"/>
          </p:nvPr>
        </p:nvSpPr>
        <p:spPr/>
        <p:txBody>
          <a:bodyPr/>
          <a:lstStyle/>
          <a:p>
            <a:fld id="{7D625B40-28DA-43CD-A97E-EA3E1B04B7D2}" type="slidenum">
              <a:rPr lang="en-US" smtClean="0"/>
              <a:t>4</a:t>
            </a:fld>
            <a:endParaRPr lang="en-US" dirty="0"/>
          </a:p>
        </p:txBody>
      </p:sp>
    </p:spTree>
    <p:extLst>
      <p:ext uri="{BB962C8B-B14F-4D97-AF65-F5344CB8AC3E}">
        <p14:creationId xmlns:p14="http://schemas.microsoft.com/office/powerpoint/2010/main" val="1355474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What Is Employee Recognition?</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534478"/>
            <a:ext cx="10515600" cy="3592789"/>
          </a:xfrm>
        </p:spPr>
        <p:txBody>
          <a:bodyPr>
            <a:normAutofit/>
          </a:bodyPr>
          <a:lstStyle/>
          <a:p>
            <a:pPr marL="0" indent="0">
              <a:buNone/>
            </a:pPr>
            <a:r>
              <a:rPr lang="en-US" dirty="0"/>
              <a:t>Employee recognition is acknowledgment of an employee’s achievement. </a:t>
            </a:r>
          </a:p>
          <a:p>
            <a:pPr marL="0" indent="0">
              <a:buNone/>
            </a:pPr>
            <a:r>
              <a:rPr lang="en-US" dirty="0"/>
              <a:t>Recognition can be public or private.</a:t>
            </a:r>
          </a:p>
          <a:p>
            <a:pPr marL="0" indent="0">
              <a:buNone/>
            </a:pPr>
            <a:r>
              <a:rPr lang="en-US" dirty="0"/>
              <a:t>Recognition may take the form of a monetary reward or a nonmonetary reward.</a:t>
            </a:r>
          </a:p>
          <a:p>
            <a:pPr marL="0" indent="0">
              <a:buNone/>
            </a:pPr>
            <a:endParaRPr lang="en-US" dirty="0"/>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5</a:t>
            </a:fld>
            <a:endParaRPr lang="en-US" dirty="0"/>
          </a:p>
        </p:txBody>
      </p:sp>
    </p:spTree>
    <p:extLst>
      <p:ext uri="{BB962C8B-B14F-4D97-AF65-F5344CB8AC3E}">
        <p14:creationId xmlns:p14="http://schemas.microsoft.com/office/powerpoint/2010/main" val="889995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6</a:t>
            </a:fld>
            <a:endParaRPr lang="en-US" dirty="0"/>
          </a:p>
        </p:txBody>
      </p:sp>
    </p:spTree>
    <p:extLst>
      <p:ext uri="{BB962C8B-B14F-4D97-AF65-F5344CB8AC3E}">
        <p14:creationId xmlns:p14="http://schemas.microsoft.com/office/powerpoint/2010/main" val="811974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Why Is Employee Recognition Important?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087218"/>
            <a:ext cx="10515600" cy="4040050"/>
          </a:xfrm>
        </p:spPr>
        <p:txBody>
          <a:bodyPr>
            <a:normAutofit/>
          </a:bodyPr>
          <a:lstStyle/>
          <a:p>
            <a:pPr marL="0" marR="0" lvl="0" indent="0" algn="l" defTabSz="685800" rtl="0" eaLnBrk="1" fontAlgn="auto" latinLnBrk="0" hangingPunct="1">
              <a:lnSpc>
                <a:spcPct val="100000"/>
              </a:lnSpc>
              <a:spcBef>
                <a:spcPts val="750"/>
              </a:spcBef>
              <a:spcAft>
                <a:spcPts val="600"/>
              </a:spcAft>
              <a:buClrTx/>
              <a:buSzTx/>
              <a:buFont typeface="Arial"/>
              <a:buNone/>
              <a:tabLst/>
              <a:defRPr/>
            </a:pPr>
            <a:r>
              <a:rPr kumimoji="0" lang="en-US" sz="2400" b="0" i="0" u="none" strike="noStrike" kern="1200" cap="none" spc="0" normalizeH="0" baseline="0" noProof="0" dirty="0">
                <a:ln>
                  <a:noFill/>
                </a:ln>
                <a:effectLst/>
                <a:uLnTx/>
                <a:uFillTx/>
                <a:latin typeface="Arial" panose="020B0604020202020204"/>
                <a:ea typeface="+mn-ea"/>
                <a:cs typeface="+mn-cs"/>
              </a:rPr>
              <a:t>Employee recognition:</a:t>
            </a:r>
          </a:p>
          <a:p>
            <a:pPr marL="285750" marR="0" lvl="0" indent="-285750" algn="l" defTabSz="685800" rtl="0" eaLnBrk="1" fontAlgn="auto" latinLnBrk="0" hangingPunct="1">
              <a:lnSpc>
                <a:spcPct val="100000"/>
              </a:lnSpc>
              <a:spcBef>
                <a:spcPts val="750"/>
              </a:spcBef>
              <a:spcAft>
                <a:spcPts val="600"/>
              </a:spcAft>
              <a:buClrTx/>
              <a:buSzTx/>
              <a:buFont typeface="Arial" charset="0"/>
              <a:buChar char="•"/>
              <a:tabLst/>
              <a:defRPr/>
            </a:pPr>
            <a:r>
              <a:rPr kumimoji="0" lang="en-US" sz="2400" b="0" i="0" u="none" strike="noStrike" kern="1200" cap="none" spc="0" normalizeH="0" baseline="0" noProof="0" dirty="0">
                <a:ln>
                  <a:noFill/>
                </a:ln>
                <a:effectLst/>
                <a:uLnTx/>
                <a:uFillTx/>
                <a:latin typeface="Arial" panose="020B0604020202020204"/>
                <a:ea typeface="+mn-ea"/>
                <a:cs typeface="+mn-cs"/>
              </a:rPr>
              <a:t>Helps to attract and retain employees.</a:t>
            </a:r>
          </a:p>
          <a:p>
            <a:pPr marL="285750" marR="0" lvl="0" indent="-285750" algn="l" defTabSz="685800" rtl="0" eaLnBrk="1" fontAlgn="auto" latinLnBrk="0" hangingPunct="1">
              <a:lnSpc>
                <a:spcPct val="100000"/>
              </a:lnSpc>
              <a:spcBef>
                <a:spcPts val="750"/>
              </a:spcBef>
              <a:spcAft>
                <a:spcPts val="600"/>
              </a:spcAft>
              <a:buClrTx/>
              <a:buSzTx/>
              <a:buFont typeface="Arial" charset="0"/>
              <a:buChar char="•"/>
              <a:tabLst/>
              <a:defRPr/>
            </a:pPr>
            <a:r>
              <a:rPr kumimoji="0" lang="en-US" sz="2400" b="0" i="0" u="none" strike="noStrike" kern="1200" cap="none" spc="0" normalizeH="0" baseline="0" noProof="0" dirty="0">
                <a:ln>
                  <a:noFill/>
                </a:ln>
                <a:effectLst/>
                <a:uLnTx/>
                <a:uFillTx/>
                <a:latin typeface="Arial" panose="020B0604020202020204"/>
                <a:ea typeface="+mn-ea"/>
                <a:cs typeface="+mn-cs"/>
              </a:rPr>
              <a:t>Motivates employees to perform at higher levels.</a:t>
            </a:r>
          </a:p>
          <a:p>
            <a:pPr marL="285750" marR="0" lvl="0" indent="-285750" algn="l" defTabSz="685800" rtl="0" eaLnBrk="1" fontAlgn="auto" latinLnBrk="0" hangingPunct="1">
              <a:lnSpc>
                <a:spcPct val="100000"/>
              </a:lnSpc>
              <a:spcBef>
                <a:spcPts val="750"/>
              </a:spcBef>
              <a:spcAft>
                <a:spcPts val="600"/>
              </a:spcAft>
              <a:buClrTx/>
              <a:buSzTx/>
              <a:buFont typeface="Arial" charset="0"/>
              <a:buChar char="•"/>
              <a:tabLst/>
              <a:defRPr/>
            </a:pPr>
            <a:r>
              <a:rPr kumimoji="0" lang="en-US" sz="2400" b="0" i="0" u="none" strike="noStrike" kern="1200" cap="none" spc="0" normalizeH="0" baseline="0" noProof="0" dirty="0">
                <a:ln>
                  <a:noFill/>
                </a:ln>
                <a:effectLst/>
                <a:uLnTx/>
                <a:uFillTx/>
                <a:latin typeface="Arial" panose="020B0604020202020204"/>
                <a:ea typeface="+mn-ea"/>
                <a:cs typeface="+mn-cs"/>
              </a:rPr>
              <a:t>Increases employee productivity.</a:t>
            </a:r>
          </a:p>
          <a:p>
            <a:pPr marL="285750" marR="0" lvl="0" indent="-285750" algn="l" defTabSz="685800" rtl="0" eaLnBrk="1" fontAlgn="auto" latinLnBrk="0" hangingPunct="1">
              <a:lnSpc>
                <a:spcPct val="100000"/>
              </a:lnSpc>
              <a:spcBef>
                <a:spcPts val="750"/>
              </a:spcBef>
              <a:spcAft>
                <a:spcPts val="600"/>
              </a:spcAft>
              <a:buClrTx/>
              <a:buSzTx/>
              <a:buFont typeface="Arial" charset="0"/>
              <a:buChar char="•"/>
              <a:tabLst/>
              <a:defRPr/>
            </a:pPr>
            <a:r>
              <a:rPr kumimoji="0" lang="en-US" sz="2400" b="0" i="0" u="none" strike="noStrike" kern="1200" cap="none" spc="0" normalizeH="0" baseline="0" noProof="0" dirty="0">
                <a:ln>
                  <a:noFill/>
                </a:ln>
                <a:effectLst/>
                <a:uLnTx/>
                <a:uFillTx/>
                <a:latin typeface="Arial" panose="020B0604020202020204"/>
                <a:ea typeface="+mn-ea"/>
                <a:cs typeface="+mn-cs"/>
              </a:rPr>
              <a:t>Increases healthy employee competitiveness.</a:t>
            </a:r>
          </a:p>
          <a:p>
            <a:pPr marL="285750" marR="0" lvl="0" indent="-285750" algn="l" defTabSz="685800" rtl="0" eaLnBrk="1" fontAlgn="auto" latinLnBrk="0" hangingPunct="1">
              <a:lnSpc>
                <a:spcPct val="100000"/>
              </a:lnSpc>
              <a:spcBef>
                <a:spcPts val="750"/>
              </a:spcBef>
              <a:spcAft>
                <a:spcPts val="600"/>
              </a:spcAft>
              <a:buClrTx/>
              <a:buSzTx/>
              <a:buFont typeface="Arial" charset="0"/>
              <a:buChar char="•"/>
              <a:tabLst/>
              <a:defRPr/>
            </a:pPr>
            <a:r>
              <a:rPr kumimoji="0" lang="en-US" sz="2400" b="0" i="0" u="none" strike="noStrike" kern="1200" cap="none" spc="0" normalizeH="0" baseline="0" noProof="0" dirty="0">
                <a:ln>
                  <a:noFill/>
                </a:ln>
                <a:effectLst/>
                <a:uLnTx/>
                <a:uFillTx/>
                <a:latin typeface="Arial" panose="020B0604020202020204"/>
                <a:ea typeface="+mn-ea"/>
                <a:cs typeface="+mn-cs"/>
              </a:rPr>
              <a:t>Increases company revenues and profitability.</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7</a:t>
            </a:fld>
            <a:endParaRPr lang="en-US" dirty="0"/>
          </a:p>
        </p:txBody>
      </p:sp>
    </p:spTree>
    <p:extLst>
      <p:ext uri="{BB962C8B-B14F-4D97-AF65-F5344CB8AC3E}">
        <p14:creationId xmlns:p14="http://schemas.microsoft.com/office/powerpoint/2010/main" val="2425996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Why Is Employee Recognition Important? (cont.)</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a:xfrm>
            <a:off x="838200" y="2087218"/>
            <a:ext cx="10515600" cy="4040050"/>
          </a:xfrm>
        </p:spPr>
        <p:txBody>
          <a:bodyPr>
            <a:normAutofit/>
          </a:bodyPr>
          <a:lstStyle/>
          <a:p>
            <a:pPr marL="0" marR="0" lvl="0" indent="0" algn="l" defTabSz="685800" rtl="0" eaLnBrk="1" fontAlgn="auto" latinLnBrk="0" hangingPunct="1">
              <a:lnSpc>
                <a:spcPct val="100000"/>
              </a:lnSpc>
              <a:spcBef>
                <a:spcPts val="750"/>
              </a:spcBef>
              <a:spcAft>
                <a:spcPts val="600"/>
              </a:spcAft>
              <a:buClrTx/>
              <a:buSzTx/>
              <a:buFont typeface="Arial"/>
              <a:buNone/>
              <a:tabLst/>
              <a:defRPr/>
            </a:pPr>
            <a:r>
              <a:rPr kumimoji="0" lang="en-US" sz="2400" b="0" i="0" u="none" strike="noStrike" kern="1200" cap="none" spc="0" normalizeH="0" baseline="0" noProof="0" dirty="0">
                <a:ln>
                  <a:noFill/>
                </a:ln>
                <a:effectLst/>
                <a:uLnTx/>
                <a:uFillTx/>
                <a:latin typeface="Arial" panose="020B0604020202020204"/>
                <a:ea typeface="+mn-ea"/>
                <a:cs typeface="+mn-cs"/>
              </a:rPr>
              <a:t>Employee recognition (cont.):</a:t>
            </a:r>
          </a:p>
          <a:p>
            <a:pPr marL="285750" marR="0" lvl="0" indent="-285750" algn="l" defTabSz="685800" rtl="0" eaLnBrk="1" fontAlgn="auto" latinLnBrk="0" hangingPunct="1">
              <a:lnSpc>
                <a:spcPct val="100000"/>
              </a:lnSpc>
              <a:spcBef>
                <a:spcPts val="750"/>
              </a:spcBef>
              <a:spcAft>
                <a:spcPts val="600"/>
              </a:spcAft>
              <a:buClrTx/>
              <a:buSzTx/>
              <a:buFont typeface="Arial" charset="0"/>
              <a:buChar char="•"/>
              <a:tabLst/>
              <a:defRPr/>
            </a:pPr>
            <a:r>
              <a:rPr kumimoji="0" lang="en-US" sz="2400" b="0" i="0" u="none" strike="noStrike" kern="1200" cap="none" spc="0" normalizeH="0" baseline="0" noProof="0" dirty="0">
                <a:ln>
                  <a:noFill/>
                </a:ln>
                <a:effectLst/>
                <a:uLnTx/>
                <a:uFillTx/>
                <a:latin typeface="Arial" panose="020B0604020202020204"/>
                <a:ea typeface="+mn-ea"/>
                <a:cs typeface="+mn-cs"/>
              </a:rPr>
              <a:t>Improves business quality and service.</a:t>
            </a:r>
          </a:p>
          <a:p>
            <a:pPr marL="285750" marR="0" lvl="0" indent="-285750" algn="l" defTabSz="685800" rtl="0" eaLnBrk="1" fontAlgn="auto" latinLnBrk="0" hangingPunct="1">
              <a:lnSpc>
                <a:spcPct val="100000"/>
              </a:lnSpc>
              <a:spcBef>
                <a:spcPts val="750"/>
              </a:spcBef>
              <a:spcAft>
                <a:spcPts val="600"/>
              </a:spcAft>
              <a:buClrTx/>
              <a:buSzTx/>
              <a:buFont typeface="Arial" charset="0"/>
              <a:buChar char="•"/>
              <a:tabLst/>
              <a:defRPr/>
            </a:pPr>
            <a:r>
              <a:rPr kumimoji="0" lang="en-US" sz="2400" b="0" i="0" u="none" strike="noStrike" kern="1200" cap="none" spc="0" normalizeH="0" baseline="0" noProof="0" dirty="0">
                <a:ln>
                  <a:noFill/>
                </a:ln>
                <a:effectLst/>
                <a:uLnTx/>
                <a:uFillTx/>
                <a:latin typeface="Arial" panose="020B0604020202020204"/>
                <a:ea typeface="+mn-ea"/>
                <a:cs typeface="+mn-cs"/>
              </a:rPr>
              <a:t>Improves workplace safety.</a:t>
            </a:r>
          </a:p>
          <a:p>
            <a:pPr marL="285750" marR="0" lvl="0" indent="-285750" algn="l" defTabSz="685800" rtl="0" eaLnBrk="1" fontAlgn="auto" latinLnBrk="0" hangingPunct="1">
              <a:lnSpc>
                <a:spcPct val="100000"/>
              </a:lnSpc>
              <a:spcBef>
                <a:spcPts val="750"/>
              </a:spcBef>
              <a:spcAft>
                <a:spcPts val="600"/>
              </a:spcAft>
              <a:buClrTx/>
              <a:buSzTx/>
              <a:buFont typeface="Arial" charset="0"/>
              <a:buChar char="•"/>
              <a:tabLst/>
              <a:defRPr/>
            </a:pPr>
            <a:r>
              <a:rPr kumimoji="0" lang="en-US" sz="2400" b="0" i="0" u="none" strike="noStrike" kern="1200" cap="none" spc="0" normalizeH="0" baseline="0" noProof="0" dirty="0">
                <a:ln>
                  <a:noFill/>
                </a:ln>
                <a:effectLst/>
                <a:uLnTx/>
                <a:uFillTx/>
                <a:latin typeface="Arial" panose="020B0604020202020204"/>
                <a:ea typeface="+mn-ea"/>
                <a:cs typeface="+mn-cs"/>
              </a:rPr>
              <a:t>Lowers employee stress.</a:t>
            </a:r>
          </a:p>
          <a:p>
            <a:pPr marL="285750" marR="0" lvl="0" indent="-285750" algn="l" defTabSz="685800" rtl="0" eaLnBrk="1" fontAlgn="auto" latinLnBrk="0" hangingPunct="1">
              <a:lnSpc>
                <a:spcPct val="100000"/>
              </a:lnSpc>
              <a:spcBef>
                <a:spcPts val="750"/>
              </a:spcBef>
              <a:spcAft>
                <a:spcPts val="600"/>
              </a:spcAft>
              <a:buClrTx/>
              <a:buSzTx/>
              <a:buFont typeface="Arial" charset="0"/>
              <a:buChar char="•"/>
              <a:tabLst/>
              <a:defRPr/>
            </a:pPr>
            <a:r>
              <a:rPr kumimoji="0" lang="en-US" sz="2400" b="0" i="0" u="none" strike="noStrike" kern="1200" cap="none" spc="0" normalizeH="0" baseline="0" noProof="0" dirty="0">
                <a:ln>
                  <a:noFill/>
                </a:ln>
                <a:effectLst/>
                <a:uLnTx/>
                <a:uFillTx/>
                <a:latin typeface="Arial" panose="020B0604020202020204"/>
                <a:ea typeface="+mn-ea"/>
                <a:cs typeface="+mn-cs"/>
              </a:rPr>
              <a:t>Reduces absenteeism and turnover costs.</a:t>
            </a:r>
          </a:p>
          <a:p>
            <a:pPr marL="285750" marR="0" lvl="0" indent="-285750" algn="l" defTabSz="685800" rtl="0" eaLnBrk="1" fontAlgn="auto" latinLnBrk="0" hangingPunct="1">
              <a:lnSpc>
                <a:spcPct val="100000"/>
              </a:lnSpc>
              <a:spcBef>
                <a:spcPts val="750"/>
              </a:spcBef>
              <a:spcAft>
                <a:spcPts val="600"/>
              </a:spcAft>
              <a:buClrTx/>
              <a:buSzTx/>
              <a:buFont typeface="Arial" charset="0"/>
              <a:buChar char="•"/>
              <a:tabLst/>
              <a:defRPr/>
            </a:pPr>
            <a:r>
              <a:rPr kumimoji="0" lang="en-US" sz="2400" b="0" i="0" u="none" strike="noStrike" kern="1200" cap="none" spc="0" normalizeH="0" baseline="0" noProof="0" dirty="0">
                <a:ln>
                  <a:noFill/>
                </a:ln>
                <a:effectLst/>
                <a:uLnTx/>
                <a:uFillTx/>
                <a:latin typeface="Arial" panose="020B0604020202020204"/>
                <a:ea typeface="+mn-ea"/>
                <a:cs typeface="+mn-cs"/>
              </a:rPr>
              <a:t>Fosters employment longevity.</a:t>
            </a:r>
          </a:p>
          <a:p>
            <a:pPr marL="285750" marR="0" lvl="0" indent="-285750" algn="l" defTabSz="685800" rtl="0" eaLnBrk="1" fontAlgn="auto" latinLnBrk="0" hangingPunct="1">
              <a:lnSpc>
                <a:spcPct val="100000"/>
              </a:lnSpc>
              <a:spcBef>
                <a:spcPts val="750"/>
              </a:spcBef>
              <a:spcAft>
                <a:spcPts val="600"/>
              </a:spcAft>
              <a:buClrTx/>
              <a:buSzTx/>
              <a:buFont typeface="Arial" charset="0"/>
              <a:buChar char="•"/>
              <a:tabLst/>
              <a:defRPr/>
            </a:pPr>
            <a:r>
              <a:rPr kumimoji="0" lang="en-US" sz="2400" b="0" i="0" u="none" strike="noStrike" kern="1200" cap="none" spc="0" normalizeH="0" baseline="0" noProof="0" dirty="0">
                <a:ln>
                  <a:noFill/>
                </a:ln>
                <a:effectLst/>
                <a:uLnTx/>
                <a:uFillTx/>
                <a:latin typeface="Arial" panose="020B0604020202020204"/>
                <a:ea typeface="+mn-ea"/>
                <a:cs typeface="+mn-cs"/>
              </a:rPr>
              <a:t>Encourages employees to continue education and training.</a:t>
            </a:r>
          </a:p>
        </p:txBody>
      </p:sp>
      <p:sp>
        <p:nvSpPr>
          <p:cNvPr id="5" name="Slide Number Placeholder 4">
            <a:extLst>
              <a:ext uri="{FF2B5EF4-FFF2-40B4-BE49-F238E27FC236}">
                <a16:creationId xmlns:a16="http://schemas.microsoft.com/office/drawing/2014/main" id="{ECCD6632-0577-4787-BEB5-51BB39E4D714}"/>
              </a:ext>
            </a:extLst>
          </p:cNvPr>
          <p:cNvSpPr>
            <a:spLocks noGrp="1"/>
          </p:cNvSpPr>
          <p:nvPr>
            <p:ph type="sldNum" sz="quarter" idx="12"/>
          </p:nvPr>
        </p:nvSpPr>
        <p:spPr/>
        <p:txBody>
          <a:bodyPr/>
          <a:lstStyle/>
          <a:p>
            <a:fld id="{7D625B40-28DA-43CD-A97E-EA3E1B04B7D2}" type="slidenum">
              <a:rPr lang="en-US" smtClean="0"/>
              <a:t>8</a:t>
            </a:fld>
            <a:endParaRPr lang="en-US" dirty="0"/>
          </a:p>
        </p:txBody>
      </p:sp>
    </p:spTree>
    <p:extLst>
      <p:ext uri="{BB962C8B-B14F-4D97-AF65-F5344CB8AC3E}">
        <p14:creationId xmlns:p14="http://schemas.microsoft.com/office/powerpoint/2010/main" val="2827295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DA03-F7B5-4BEC-B85C-26D31587E516}"/>
              </a:ext>
            </a:extLst>
          </p:cNvPr>
          <p:cNvSpPr>
            <a:spLocks noGrp="1"/>
          </p:cNvSpPr>
          <p:nvPr>
            <p:ph type="title"/>
          </p:nvPr>
        </p:nvSpPr>
        <p:spPr>
          <a:solidFill>
            <a:schemeClr val="accent1">
              <a:lumMod val="50000"/>
            </a:schemeClr>
          </a:solidFill>
        </p:spPr>
        <p:txBody>
          <a:bodyPr/>
          <a:lstStyle/>
          <a:p>
            <a:r>
              <a:rPr lang="en-US" dirty="0">
                <a:solidFill>
                  <a:schemeClr val="bg1"/>
                </a:solidFill>
              </a:rPr>
              <a:t>Questions? Comments?</a:t>
            </a:r>
          </a:p>
        </p:txBody>
      </p:sp>
      <p:sp>
        <p:nvSpPr>
          <p:cNvPr id="3" name="Content Placeholder 2">
            <a:extLst>
              <a:ext uri="{FF2B5EF4-FFF2-40B4-BE49-F238E27FC236}">
                <a16:creationId xmlns:a16="http://schemas.microsoft.com/office/drawing/2014/main" id="{FC9D7620-6DA9-405E-A582-4E42B82963A8}"/>
              </a:ext>
            </a:extLst>
          </p:cNvPr>
          <p:cNvSpPr>
            <a:spLocks noGrp="1"/>
          </p:cNvSpPr>
          <p:nvPr>
            <p:ph idx="1"/>
          </p:nvPr>
        </p:nvSpPr>
        <p:spPr/>
        <p:txBody>
          <a:bodyPr/>
          <a:lstStyle/>
          <a:p>
            <a:endParaRPr lang="en-US" dirty="0"/>
          </a:p>
        </p:txBody>
      </p:sp>
      <p:sp>
        <p:nvSpPr>
          <p:cNvPr id="5" name="Slide Number Placeholder 4">
            <a:extLst>
              <a:ext uri="{FF2B5EF4-FFF2-40B4-BE49-F238E27FC236}">
                <a16:creationId xmlns:a16="http://schemas.microsoft.com/office/drawing/2014/main" id="{C361A337-4142-44DE-9088-4FC190B2E529}"/>
              </a:ext>
            </a:extLst>
          </p:cNvPr>
          <p:cNvSpPr>
            <a:spLocks noGrp="1"/>
          </p:cNvSpPr>
          <p:nvPr>
            <p:ph type="sldNum" sz="quarter" idx="12"/>
          </p:nvPr>
        </p:nvSpPr>
        <p:spPr/>
        <p:txBody>
          <a:bodyPr/>
          <a:lstStyle/>
          <a:p>
            <a:fld id="{7D625B40-28DA-43CD-A97E-EA3E1B04B7D2}" type="slidenum">
              <a:rPr lang="en-US" smtClean="0"/>
              <a:t>9</a:t>
            </a:fld>
            <a:endParaRPr lang="en-US" dirty="0"/>
          </a:p>
        </p:txBody>
      </p:sp>
    </p:spTree>
    <p:extLst>
      <p:ext uri="{BB962C8B-B14F-4D97-AF65-F5344CB8AC3E}">
        <p14:creationId xmlns:p14="http://schemas.microsoft.com/office/powerpoint/2010/main" val="30839056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639</TotalTime>
  <Words>788</Words>
  <Application>Microsoft Office PowerPoint</Application>
  <PresentationFormat>Widescreen</PresentationFormat>
  <Paragraphs>143</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Employee Recognition</vt:lpstr>
      <vt:lpstr>WELCOME!</vt:lpstr>
      <vt:lpstr>Introduction</vt:lpstr>
      <vt:lpstr>Agenda</vt:lpstr>
      <vt:lpstr>What Is Employee Recognition?</vt:lpstr>
      <vt:lpstr>Questions? Comments?</vt:lpstr>
      <vt:lpstr>Why Is Employee Recognition Important?</vt:lpstr>
      <vt:lpstr>Why Is Employee Recognition Important? (cont.)</vt:lpstr>
      <vt:lpstr>Questions? Comments?</vt:lpstr>
      <vt:lpstr>Types of Employee Recognition</vt:lpstr>
      <vt:lpstr>Examples of Recognition Based on Performance </vt:lpstr>
      <vt:lpstr>Questions? Comments?</vt:lpstr>
      <vt:lpstr>Recognition Tips</vt:lpstr>
      <vt:lpstr>Questions? Comments?</vt:lpstr>
      <vt:lpstr>Ways to Recognize Employees</vt:lpstr>
      <vt:lpstr>Ways to Recognize Employees (cont.)</vt:lpstr>
      <vt:lpstr>Questions? Comments?</vt:lpstr>
      <vt:lpstr>Our Employee Recognition Policy</vt:lpstr>
      <vt:lpstr>Questions? Comments?</vt:lpstr>
      <vt:lpstr>Summary</vt:lpstr>
      <vt:lpstr>Summary (cont.)</vt:lpstr>
      <vt:lpstr>Training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Patton, Erin</dc:creator>
  <cp:lastModifiedBy>Patton, Erin</cp:lastModifiedBy>
  <cp:revision>31</cp:revision>
  <dcterms:created xsi:type="dcterms:W3CDTF">2021-07-28T15:46:48Z</dcterms:created>
  <dcterms:modified xsi:type="dcterms:W3CDTF">2022-01-06T20:31:31Z</dcterms:modified>
</cp:coreProperties>
</file>