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5" r:id="rId3"/>
    <p:sldId id="266" r:id="rId4"/>
    <p:sldId id="267" r:id="rId5"/>
    <p:sldId id="268" r:id="rId6"/>
    <p:sldId id="269" r:id="rId7"/>
    <p:sldId id="260" r:id="rId8"/>
    <p:sldId id="281" r:id="rId9"/>
    <p:sldId id="283" r:id="rId10"/>
    <p:sldId id="259" r:id="rId11"/>
    <p:sldId id="270" r:id="rId12"/>
    <p:sldId id="274" r:id="rId13"/>
    <p:sldId id="275" r:id="rId14"/>
    <p:sldId id="277" r:id="rId15"/>
    <p:sldId id="278" r:id="rId16"/>
    <p:sldId id="279" r:id="rId17"/>
    <p:sldId id="284" r:id="rId18"/>
    <p:sldId id="285" r:id="rId19"/>
    <p:sldId id="26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7"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3" autoAdjust="0"/>
    <p:restoredTop sz="91920" autoAdjust="0"/>
  </p:normalViewPr>
  <p:slideViewPr>
    <p:cSldViewPr snapToGrid="0" snapToObjects="1">
      <p:cViewPr varScale="1">
        <p:scale>
          <a:sx n="87" d="100"/>
          <a:sy n="87" d="100"/>
        </p:scale>
        <p:origin x="1512" y="6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50-40ED-94C4-96451783265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50-40ED-94C4-96451783265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450-40ED-94C4-96451783265F}"/>
            </c:ext>
          </c:extLst>
        </c:ser>
        <c:dLbls>
          <c:showLegendKey val="0"/>
          <c:showVal val="0"/>
          <c:showCatName val="0"/>
          <c:showSerName val="0"/>
          <c:showPercent val="0"/>
          <c:showBubbleSize val="0"/>
        </c:dLbls>
        <c:gapWidth val="219"/>
        <c:overlap val="-27"/>
        <c:axId val="174752040"/>
        <c:axId val="174752432"/>
      </c:barChart>
      <c:catAx>
        <c:axId val="174752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4752432"/>
        <c:crosses val="autoZero"/>
        <c:auto val="1"/>
        <c:lblAlgn val="ctr"/>
        <c:lblOffset val="100"/>
        <c:noMultiLvlLbl val="0"/>
      </c:catAx>
      <c:valAx>
        <c:axId val="174752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752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D0B-4EB8-8516-FD839C5E4D5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D0B-4EB8-8516-FD839C5E4D5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D0B-4EB8-8516-FD839C5E4D5B}"/>
            </c:ext>
          </c:extLst>
        </c:ser>
        <c:dLbls>
          <c:showLegendKey val="0"/>
          <c:showVal val="0"/>
          <c:showCatName val="0"/>
          <c:showSerName val="0"/>
          <c:showPercent val="0"/>
          <c:showBubbleSize val="0"/>
        </c:dLbls>
        <c:gapWidth val="112"/>
        <c:axId val="174753216"/>
        <c:axId val="174753608"/>
      </c:barChart>
      <c:catAx>
        <c:axId val="17475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4753608"/>
        <c:crosses val="autoZero"/>
        <c:auto val="1"/>
        <c:lblAlgn val="ctr"/>
        <c:lblOffset val="100"/>
        <c:noMultiLvlLbl val="0"/>
      </c:catAx>
      <c:valAx>
        <c:axId val="174753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75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88-421A-B8A1-604487E5A7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88-421A-B8A1-604487E5A7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88-421A-B8A1-604487E5A7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88-421A-B8A1-604487E5A7C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88-421A-B8A1-604487E5A7CB}"/>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F3-4A65-81DB-68D46AA5287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F3-4A65-81DB-68D46AA528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F3-4A65-81DB-68D46AA528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F3-4A65-81DB-68D46AA5287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BF3-4A65-81DB-68D46AA5287A}"/>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4CBE1-A1C1-6A43-B957-E178B6F54B44}" type="datetimeFigureOut">
              <a:rPr lang="en-US" smtClean="0"/>
              <a:t>6/14/2018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4145D-A005-ED49-B4B2-0A67A2445F50}" type="slidenum">
              <a:rPr lang="en-US" smtClean="0"/>
              <a:t>‹#›</a:t>
            </a:fld>
            <a:endParaRPr lang="en-US" dirty="0"/>
          </a:p>
        </p:txBody>
      </p:sp>
    </p:spTree>
    <p:extLst>
      <p:ext uri="{BB962C8B-B14F-4D97-AF65-F5344CB8AC3E}">
        <p14:creationId xmlns:p14="http://schemas.microsoft.com/office/powerpoint/2010/main" val="158116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for individuals both who are both new to conducting interviews and who are seasoned interviewers who want to brush up on basics. It is designed to be presented by an individual who is experienced with interviewing candidates.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5FA4145D-A005-ED49-B4B2-0A67A2445F50}" type="slidenum">
              <a:rPr lang="en-US" smtClean="0"/>
              <a:t>2</a:t>
            </a:fld>
            <a:endParaRPr lang="en-US" dirty="0"/>
          </a:p>
        </p:txBody>
      </p:sp>
    </p:spTree>
    <p:extLst>
      <p:ext uri="{BB962C8B-B14F-4D97-AF65-F5344CB8AC3E}">
        <p14:creationId xmlns:p14="http://schemas.microsoft.com/office/powerpoint/2010/main" val="127301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248098C-DD4C-AE45-B87D-6306E45EC4C7}" type="slidenum">
              <a:rPr lang="en-US" altLang="en-US"/>
              <a:pPr>
                <a:spcBef>
                  <a:spcPct val="0"/>
                </a:spcBef>
              </a:pPr>
              <a:t>4</a:t>
            </a:fld>
            <a:endParaRPr lang="en-US" altLang="en-US"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Tree>
    <p:extLst>
      <p:ext uri="{BB962C8B-B14F-4D97-AF65-F5344CB8AC3E}">
        <p14:creationId xmlns:p14="http://schemas.microsoft.com/office/powerpoint/2010/main" val="125334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A28B96B-B15E-6E49-8B34-9718FB1CA4CA}" type="slidenum">
              <a:rPr lang="en-US" altLang="en-US"/>
              <a:pPr>
                <a:spcBef>
                  <a:spcPct val="0"/>
                </a:spcBef>
              </a:pPr>
              <a:t>5</a:t>
            </a:fld>
            <a:endParaRPr lang="en-US" altLang="en-US" dirty="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2474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B30C4A2-38AB-C047-9FB6-AB8280CA53F1}" type="slidenum">
              <a:rPr lang="en-US" altLang="en-US"/>
              <a:pPr>
                <a:spcBef>
                  <a:spcPct val="0"/>
                </a:spcBef>
              </a:pPr>
              <a:t>6</a:t>
            </a:fld>
            <a:endParaRPr lang="en-US" altLang="en-US"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Candidates will likely need to bring documentation with them to fill out the application.</a:t>
            </a:r>
          </a:p>
          <a:p>
            <a:pPr eaLnBrk="1" hangingPunct="1"/>
            <a:endParaRPr lang="en-US" altLang="en-US" dirty="0"/>
          </a:p>
        </p:txBody>
      </p:sp>
    </p:spTree>
    <p:extLst>
      <p:ext uri="{BB962C8B-B14F-4D97-AF65-F5344CB8AC3E}">
        <p14:creationId xmlns:p14="http://schemas.microsoft.com/office/powerpoint/2010/main" val="82465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CDCE433-B50D-F841-B28C-28CB5CA722A6}" type="slidenum">
              <a:rPr lang="en-US" altLang="en-US"/>
              <a:pPr>
                <a:spcBef>
                  <a:spcPct val="0"/>
                </a:spcBef>
              </a:pPr>
              <a:t>11</a:t>
            </a:fld>
            <a:endParaRPr lang="en-US" altLang="en-US" dirty="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t>Nonverbal communication: facial expression, posture, clothing, voice intonation and speed.</a:t>
            </a:r>
          </a:p>
          <a:p>
            <a:pPr eaLnBrk="1" hangingPunct="1">
              <a:buFontTx/>
              <a:buChar char="•"/>
            </a:pPr>
            <a:r>
              <a:rPr lang="en-US" altLang="en-US" dirty="0"/>
              <a:t>Small talk: Keep the conversation on neutral topics such as traffic and weather.</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6080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3834F55-A189-3842-84CB-8066CEE834D5}" type="slidenum">
              <a:rPr lang="en-US" altLang="en-US"/>
              <a:pPr>
                <a:spcBef>
                  <a:spcPct val="0"/>
                </a:spcBef>
              </a:pPr>
              <a:t>12</a:t>
            </a:fld>
            <a:endParaRPr lang="en-US" altLang="en-US" dirty="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t>Interview notes are subject to record-retention requirements. Be careful about what you put in them.</a:t>
            </a:r>
          </a:p>
          <a:p>
            <a:pPr eaLnBrk="1" hangingPunct="1">
              <a:buFontTx/>
              <a:buChar char="•"/>
            </a:pPr>
            <a:r>
              <a:rPr lang="en-US" altLang="en-US" dirty="0"/>
              <a:t>Unconditional positive regard: If you react negatively, you give the candidate cues on what detail to hide from you. As a result, you may miss key pieces of information. </a:t>
            </a:r>
          </a:p>
          <a:p>
            <a:pPr eaLnBrk="1" hangingPunct="1">
              <a:buFontTx/>
              <a:buChar char="•"/>
            </a:pPr>
            <a:r>
              <a:rPr lang="en-US" altLang="en-US" dirty="0"/>
              <a:t>Ask for more; see next slide.</a:t>
            </a:r>
          </a:p>
          <a:p>
            <a:pPr eaLnBrk="1" hangingPunct="1"/>
            <a:endParaRPr lang="en-US" altLang="en-US" dirty="0"/>
          </a:p>
        </p:txBody>
      </p:sp>
    </p:spTree>
    <p:extLst>
      <p:ext uri="{BB962C8B-B14F-4D97-AF65-F5344CB8AC3E}">
        <p14:creationId xmlns:p14="http://schemas.microsoft.com/office/powerpoint/2010/main" val="202144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446F814-2441-624C-8AD9-F3F771EB337B}" type="slidenum">
              <a:rPr lang="en-US" altLang="en-US"/>
              <a:pPr>
                <a:spcBef>
                  <a:spcPct val="0"/>
                </a:spcBef>
              </a:pPr>
              <a:t>13</a:t>
            </a:fld>
            <a:endParaRPr lang="en-US" alt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Rehearsed responses: It is easy for candidates to find websites, books and magazine articles with sample questions and recommendations for answers. </a:t>
            </a:r>
          </a:p>
        </p:txBody>
      </p:sp>
    </p:spTree>
    <p:extLst>
      <p:ext uri="{BB962C8B-B14F-4D97-AF65-F5344CB8AC3E}">
        <p14:creationId xmlns:p14="http://schemas.microsoft.com/office/powerpoint/2010/main" val="129866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C376A6-AD02-BA43-B62B-73624B34C650}" type="slidenum">
              <a:rPr lang="en-US" altLang="en-US"/>
              <a:pPr>
                <a:spcBef>
                  <a:spcPct val="0"/>
                </a:spcBef>
              </a:pPr>
              <a:t>14</a:t>
            </a:fld>
            <a:endParaRPr lang="en-US" alt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Tree>
    <p:extLst>
      <p:ext uri="{BB962C8B-B14F-4D97-AF65-F5344CB8AC3E}">
        <p14:creationId xmlns:p14="http://schemas.microsoft.com/office/powerpoint/2010/main" val="14851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685B028-4987-F04C-B586-14D4B4855706}" type="slidenum">
              <a:rPr lang="en-US" altLang="en-US"/>
              <a:pPr>
                <a:spcBef>
                  <a:spcPct val="0"/>
                </a:spcBef>
              </a:pPr>
              <a:t>15</a:t>
            </a:fld>
            <a:endParaRPr lang="en-US" altLang="en-US"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 realistic in your estimate of when you’ll next contact the candidate. It is fine to mention that you have other candidates to interview. </a:t>
            </a:r>
          </a:p>
        </p:txBody>
      </p:sp>
    </p:spTree>
    <p:extLst>
      <p:ext uri="{BB962C8B-B14F-4D97-AF65-F5344CB8AC3E}">
        <p14:creationId xmlns:p14="http://schemas.microsoft.com/office/powerpoint/2010/main" val="725523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711302"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973333"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CRITICAL EVALUATION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9" y="347155"/>
            <a:ext cx="347472" cy="224557"/>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CRITICAL EVALUATION</a:t>
            </a:r>
          </a:p>
        </p:txBody>
      </p:sp>
      <p:pic>
        <p:nvPicPr>
          <p:cNvPr id="3" name="Picture 2"/>
          <p:cNvPicPr>
            <a:picLocks noChangeAspect="1"/>
          </p:cNvPicPr>
          <p:nvPr userDrawn="1"/>
        </p:nvPicPr>
        <p:blipFill>
          <a:blip r:embed="rId2"/>
          <a:stretch>
            <a:fillRect/>
          </a:stretch>
        </p:blipFill>
        <p:spPr>
          <a:xfrm>
            <a:off x="4123944" y="385597"/>
            <a:ext cx="896112" cy="579120"/>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CRITICAL EVALUATION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userDrawn="1"/>
        </p:nvPicPr>
        <p:blipFill>
          <a:blip r:embed="rId17"/>
          <a:stretch>
            <a:fillRect/>
          </a:stretch>
        </p:blipFill>
        <p:spPr>
          <a:xfrm>
            <a:off x="640080" y="6464242"/>
            <a:ext cx="228600" cy="147735"/>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72397"/>
            <a:ext cx="6858000" cy="795866"/>
          </a:xfrm>
        </p:spPr>
        <p:txBody>
          <a:bodyPr/>
          <a:lstStyle/>
          <a:p>
            <a:r>
              <a:rPr lang="en-US" sz="3600" dirty="0"/>
              <a:t>Basics of </a:t>
            </a:r>
            <a:r>
              <a:rPr lang="en-US" sz="3600"/>
              <a:t>Effective Interviews</a:t>
            </a:r>
            <a:endParaRPr lang="en-US" sz="3600" dirty="0"/>
          </a:p>
        </p:txBody>
      </p:sp>
      <p:sp>
        <p:nvSpPr>
          <p:cNvPr id="3" name="Text Placeholder 2"/>
          <p:cNvSpPr>
            <a:spLocks noGrp="1"/>
          </p:cNvSpPr>
          <p:nvPr>
            <p:ph type="body" sz="quarter" idx="10"/>
          </p:nvPr>
        </p:nvSpPr>
        <p:spPr>
          <a:xfrm>
            <a:off x="1905000" y="5998142"/>
            <a:ext cx="6858000" cy="576263"/>
          </a:xfrm>
        </p:spPr>
        <p:txBody>
          <a:bodyPr/>
          <a:lstStyle/>
          <a:p>
            <a:endParaRPr lang="en-US" dirty="0"/>
          </a:p>
          <a:p>
            <a:r>
              <a:rPr lang="en-US" dirty="0"/>
              <a:t>June 2018</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10</a:t>
            </a:fld>
            <a:endParaRPr lang="en-US" dirty="0">
              <a:solidFill>
                <a:srgbClr val="618DD1"/>
              </a:solidFill>
            </a:endParaRPr>
          </a:p>
        </p:txBody>
      </p:sp>
    </p:spTree>
    <p:extLst>
      <p:ext uri="{BB962C8B-B14F-4D97-AF65-F5344CB8AC3E}">
        <p14:creationId xmlns:p14="http://schemas.microsoft.com/office/powerpoint/2010/main" val="25324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a:t>The Interview</a:t>
            </a:r>
          </a:p>
        </p:txBody>
      </p:sp>
      <p:sp>
        <p:nvSpPr>
          <p:cNvPr id="24579" name="Rectangle 3"/>
          <p:cNvSpPr>
            <a:spLocks noGrp="1" noChangeArrowheads="1"/>
          </p:cNvSpPr>
          <p:nvPr>
            <p:ph idx="1"/>
          </p:nvPr>
        </p:nvSpPr>
        <p:spPr/>
        <p:txBody>
          <a:bodyPr/>
          <a:lstStyle/>
          <a:p>
            <a:pPr eaLnBrk="1" hangingPunct="1">
              <a:buFontTx/>
              <a:buNone/>
            </a:pPr>
            <a:r>
              <a:rPr lang="en-US" altLang="en-US" dirty="0"/>
              <a:t>At the start of the interview:</a:t>
            </a:r>
          </a:p>
          <a:p>
            <a:pPr marL="285750" indent="-285750" eaLnBrk="1" hangingPunct="1">
              <a:buFont typeface="Arial" charset="0"/>
              <a:buChar char="•"/>
            </a:pPr>
            <a:r>
              <a:rPr lang="en-US" altLang="en-US" sz="1600" dirty="0"/>
              <a:t>Confirm that you have the completed and signed application.</a:t>
            </a:r>
          </a:p>
          <a:p>
            <a:pPr marL="285750" indent="-285750" eaLnBrk="1" hangingPunct="1">
              <a:buFont typeface="Arial" charset="0"/>
              <a:buChar char="•"/>
            </a:pPr>
            <a:r>
              <a:rPr lang="en-US" altLang="en-US" sz="1600" dirty="0"/>
              <a:t>Offer a beverage.</a:t>
            </a:r>
          </a:p>
          <a:p>
            <a:pPr marL="285750" indent="-285750" eaLnBrk="1" hangingPunct="1">
              <a:buFont typeface="Arial" charset="0"/>
              <a:buChar char="•"/>
            </a:pPr>
            <a:r>
              <a:rPr lang="en-US" altLang="en-US" sz="1600" dirty="0"/>
              <a:t>Monitor your nonverbal communication.</a:t>
            </a:r>
          </a:p>
          <a:p>
            <a:pPr marL="285750" indent="-285750" eaLnBrk="1" hangingPunct="1">
              <a:buFont typeface="Arial" charset="0"/>
              <a:buChar char="•"/>
            </a:pPr>
            <a:r>
              <a:rPr lang="en-US" altLang="en-US" sz="1600" dirty="0"/>
              <a:t>Set the candidate at ease with small talk.</a:t>
            </a:r>
          </a:p>
          <a:p>
            <a:pPr marL="285750" indent="-285750" eaLnBrk="1" hangingPunct="1">
              <a:buFont typeface="Arial" charset="0"/>
              <a:buChar char="•"/>
            </a:pPr>
            <a:r>
              <a:rPr lang="en-US" altLang="en-US" sz="1600" dirty="0"/>
              <a:t>Ask if the candidate has any questions before delving into your questions. </a:t>
            </a:r>
          </a:p>
          <a:p>
            <a:pPr marL="285750" indent="-285750" eaLnBrk="1" hangingPunct="1">
              <a:buFont typeface="Arial" charset="0"/>
              <a:buChar char="•"/>
            </a:pPr>
            <a:endParaRPr lang="en-US" altLang="en-US" sz="1600" dirty="0"/>
          </a:p>
        </p:txBody>
      </p:sp>
      <p:sp>
        <p:nvSpPr>
          <p:cNvPr id="24577"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DC01694-F41F-244B-919F-CF8599D2D768}" type="slidenum">
              <a:rPr lang="en-US" altLang="en-US">
                <a:solidFill>
                  <a:srgbClr val="618DD1"/>
                </a:solidFill>
              </a:rPr>
              <a:pPr>
                <a:spcBef>
                  <a:spcPct val="0"/>
                </a:spcBef>
                <a:buFontTx/>
                <a:buNone/>
              </a:pPr>
              <a:t>11</a:t>
            </a:fld>
            <a:endParaRPr lang="en-US" altLang="en-US" dirty="0">
              <a:solidFill>
                <a:srgbClr val="618DD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p:txBody>
          <a:bodyPr/>
          <a:lstStyle/>
          <a:p>
            <a:pPr eaLnBrk="1" hangingPunct="1"/>
            <a:r>
              <a:rPr lang="en-US" altLang="en-US" dirty="0"/>
              <a:t>The Interview (cont.)</a:t>
            </a:r>
          </a:p>
        </p:txBody>
      </p:sp>
      <p:sp>
        <p:nvSpPr>
          <p:cNvPr id="30722" name="Rectangle 2"/>
          <p:cNvSpPr>
            <a:spLocks noGrp="1" noChangeArrowheads="1"/>
          </p:cNvSpPr>
          <p:nvPr>
            <p:ph idx="1"/>
          </p:nvPr>
        </p:nvSpPr>
        <p:spPr/>
        <p:txBody>
          <a:bodyPr/>
          <a:lstStyle/>
          <a:p>
            <a:pPr eaLnBrk="1" hangingPunct="1"/>
            <a:r>
              <a:rPr lang="en-US" altLang="en-US" dirty="0"/>
              <a:t>As the candidate responds to your questions:</a:t>
            </a:r>
          </a:p>
          <a:p>
            <a:pPr marL="285750" indent="-285750" eaLnBrk="1" hangingPunct="1">
              <a:buFont typeface="Arial" charset="0"/>
              <a:buChar char="•"/>
            </a:pPr>
            <a:r>
              <a:rPr lang="en-US" altLang="en-US" dirty="0"/>
              <a:t>Listen to the full answer before asking your next question.</a:t>
            </a:r>
          </a:p>
          <a:p>
            <a:pPr marL="285750" indent="-285750" eaLnBrk="1" hangingPunct="1">
              <a:buFont typeface="Arial" charset="0"/>
              <a:buChar char="•"/>
            </a:pPr>
            <a:r>
              <a:rPr lang="en-US" altLang="en-US" dirty="0"/>
              <a:t>Take notes.</a:t>
            </a:r>
          </a:p>
          <a:p>
            <a:pPr marL="285750" indent="-285750" eaLnBrk="1" hangingPunct="1">
              <a:buFont typeface="Arial" charset="0"/>
              <a:buChar char="•"/>
            </a:pPr>
            <a:r>
              <a:rPr lang="en-US" altLang="en-US" dirty="0"/>
              <a:t>Demonstrate unconditional positive regard.</a:t>
            </a:r>
          </a:p>
          <a:p>
            <a:pPr marL="285750" indent="-285750" eaLnBrk="1" hangingPunct="1">
              <a:buFont typeface="Arial" charset="0"/>
              <a:buChar char="•"/>
            </a:pPr>
            <a:r>
              <a:rPr lang="en-US" altLang="en-US" dirty="0"/>
              <a:t>Ask probing and follow-up questions to obtain additional information.</a:t>
            </a:r>
          </a:p>
          <a:p>
            <a:pPr eaLnBrk="1" hangingPunct="1"/>
            <a:endParaRPr lang="en-US" altLang="en-US" dirty="0"/>
          </a:p>
          <a:p>
            <a:pPr eaLnBrk="1" hangingPunct="1"/>
            <a:endParaRPr lang="en-US" altLang="en-US" dirty="0"/>
          </a:p>
        </p:txBody>
      </p:sp>
      <p:sp>
        <p:nvSpPr>
          <p:cNvPr id="3072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96C3D2A-0AA5-7C4F-8BCD-14254336112D}" type="slidenum">
              <a:rPr lang="en-US" altLang="en-US">
                <a:solidFill>
                  <a:srgbClr val="618DD1"/>
                </a:solidFill>
              </a:rPr>
              <a:pPr>
                <a:spcBef>
                  <a:spcPct val="0"/>
                </a:spcBef>
                <a:buFontTx/>
                <a:buNone/>
              </a:pPr>
              <a:t>12</a:t>
            </a:fld>
            <a:endParaRPr lang="en-US" altLang="en-US" dirty="0">
              <a:solidFill>
                <a:srgbClr val="618DD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t>The Interview (cont.)</a:t>
            </a:r>
          </a:p>
        </p:txBody>
      </p:sp>
      <p:sp>
        <p:nvSpPr>
          <p:cNvPr id="32771" name="Rectangle 3"/>
          <p:cNvSpPr>
            <a:spLocks noGrp="1" noChangeArrowheads="1"/>
          </p:cNvSpPr>
          <p:nvPr>
            <p:ph idx="1"/>
          </p:nvPr>
        </p:nvSpPr>
        <p:spPr/>
        <p:txBody>
          <a:bodyPr/>
          <a:lstStyle/>
          <a:p>
            <a:pPr eaLnBrk="1" hangingPunct="1"/>
            <a:r>
              <a:rPr lang="en-US" altLang="en-US" dirty="0"/>
              <a:t>Candidates often arrive with an arsenal of prepared responses that may not be accurate portrayals of their competence.</a:t>
            </a:r>
          </a:p>
          <a:p>
            <a:pPr eaLnBrk="1" hangingPunct="1"/>
            <a:r>
              <a:rPr lang="en-US" altLang="en-US" dirty="0"/>
              <a:t>In response to rehearsed answers:</a:t>
            </a:r>
          </a:p>
          <a:p>
            <a:pPr marL="628650" lvl="1" indent="-285750" eaLnBrk="1" hangingPunct="1">
              <a:buFont typeface="Arial" charset="0"/>
              <a:buChar char="•"/>
            </a:pPr>
            <a:r>
              <a:rPr lang="en-US" altLang="en-US" dirty="0"/>
              <a:t>Look at the candidate expectantly and wait for more.</a:t>
            </a:r>
          </a:p>
          <a:p>
            <a:pPr marL="628650" lvl="1" indent="-285750" eaLnBrk="1" hangingPunct="1">
              <a:buFont typeface="Arial" charset="0"/>
              <a:buChar char="•"/>
            </a:pPr>
            <a:r>
              <a:rPr lang="en-US" altLang="en-US" dirty="0"/>
              <a:t>Ask a vague follow-up question: “Can you tell me more about that?”</a:t>
            </a:r>
          </a:p>
          <a:p>
            <a:pPr marL="628650" lvl="1" indent="-285750" eaLnBrk="1" hangingPunct="1">
              <a:buFont typeface="Arial" charset="0"/>
              <a:buChar char="•"/>
            </a:pPr>
            <a:r>
              <a:rPr lang="en-US" altLang="en-US" dirty="0"/>
              <a:t>Ask specific follow-up questions.</a:t>
            </a:r>
          </a:p>
        </p:txBody>
      </p:sp>
      <p:sp>
        <p:nvSpPr>
          <p:cNvPr id="3276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743BE48-8B05-0944-B4BA-C0935F6200F2}" type="slidenum">
              <a:rPr lang="en-US" altLang="en-US">
                <a:solidFill>
                  <a:srgbClr val="618DD1"/>
                </a:solidFill>
              </a:rPr>
              <a:pPr>
                <a:spcBef>
                  <a:spcPct val="0"/>
                </a:spcBef>
                <a:buFontTx/>
                <a:buNone/>
              </a:pPr>
              <a:t>13</a:t>
            </a:fld>
            <a:endParaRPr lang="en-US" altLang="en-US" dirty="0">
              <a:solidFill>
                <a:srgbClr val="618DD1"/>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dirty="0"/>
              <a:t>The Interview (cont.)</a:t>
            </a:r>
          </a:p>
        </p:txBody>
      </p:sp>
      <p:sp>
        <p:nvSpPr>
          <p:cNvPr id="36867" name="Rectangle 3"/>
          <p:cNvSpPr>
            <a:spLocks noGrp="1" noChangeArrowheads="1"/>
          </p:cNvSpPr>
          <p:nvPr>
            <p:ph idx="1"/>
          </p:nvPr>
        </p:nvSpPr>
        <p:spPr/>
        <p:txBody>
          <a:bodyPr/>
          <a:lstStyle/>
          <a:p>
            <a:pPr eaLnBrk="1" hangingPunct="1"/>
            <a:r>
              <a:rPr lang="en-US" altLang="en-US" dirty="0"/>
              <a:t>As you are closing the interview:</a:t>
            </a:r>
          </a:p>
          <a:p>
            <a:pPr marL="285750" indent="-285750" eaLnBrk="1" hangingPunct="1">
              <a:buFont typeface="Arial" charset="0"/>
              <a:buChar char="•"/>
            </a:pPr>
            <a:r>
              <a:rPr lang="en-US" altLang="en-US" dirty="0"/>
              <a:t>Ask the candidate if there is anything else that the candidate would like to tell you about his or her qualifications. </a:t>
            </a:r>
          </a:p>
          <a:p>
            <a:pPr marL="285750" indent="-285750" eaLnBrk="1" hangingPunct="1">
              <a:buFont typeface="Arial" charset="0"/>
              <a:buChar char="•"/>
            </a:pPr>
            <a:r>
              <a:rPr lang="en-US" altLang="en-US" dirty="0"/>
              <a:t>Ask if the candidate has any questions.</a:t>
            </a:r>
          </a:p>
          <a:p>
            <a:pPr marL="285750" indent="-285750" eaLnBrk="1" hangingPunct="1">
              <a:buFont typeface="Arial" charset="0"/>
              <a:buChar char="•"/>
            </a:pPr>
            <a:r>
              <a:rPr lang="en-US" altLang="en-US" dirty="0"/>
              <a:t>Provide documents describing your company and benefits.</a:t>
            </a:r>
          </a:p>
          <a:p>
            <a:pPr marL="285750" indent="-285750" eaLnBrk="1" hangingPunct="1">
              <a:buFont typeface="Arial" charset="0"/>
              <a:buChar char="•"/>
            </a:pPr>
            <a:r>
              <a:rPr lang="en-US" altLang="en-US" dirty="0"/>
              <a:t>Ask if the candidate is interested in the job based on the information you have provided during the interview.</a:t>
            </a:r>
          </a:p>
        </p:txBody>
      </p:sp>
      <p:sp>
        <p:nvSpPr>
          <p:cNvPr id="3686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DE2DC32-0233-F746-9CCB-0E8B5F05C8DB}" type="slidenum">
              <a:rPr lang="en-US" altLang="en-US">
                <a:solidFill>
                  <a:srgbClr val="618DD1"/>
                </a:solidFill>
              </a:rPr>
              <a:pPr>
                <a:spcBef>
                  <a:spcPct val="0"/>
                </a:spcBef>
                <a:buFontTx/>
                <a:buNone/>
              </a:pPr>
              <a:t>14</a:t>
            </a:fld>
            <a:endParaRPr lang="en-US" altLang="en-US" dirty="0">
              <a:solidFill>
                <a:srgbClr val="618DD1"/>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dirty="0"/>
              <a:t>The Interview (cont.)</a:t>
            </a:r>
          </a:p>
        </p:txBody>
      </p:sp>
      <p:sp>
        <p:nvSpPr>
          <p:cNvPr id="38915" name="Rectangle 3"/>
          <p:cNvSpPr>
            <a:spLocks noGrp="1" noChangeArrowheads="1"/>
          </p:cNvSpPr>
          <p:nvPr>
            <p:ph idx="1"/>
          </p:nvPr>
        </p:nvSpPr>
        <p:spPr/>
        <p:txBody>
          <a:bodyPr/>
          <a:lstStyle/>
          <a:p>
            <a:pPr eaLnBrk="1" hangingPunct="1"/>
            <a:r>
              <a:rPr lang="en-US" altLang="en-US" dirty="0"/>
              <a:t>End the interview by:</a:t>
            </a:r>
          </a:p>
          <a:p>
            <a:pPr marL="285750" indent="-285750" eaLnBrk="1" hangingPunct="1">
              <a:buFont typeface="Arial" charset="0"/>
              <a:buChar char="•"/>
            </a:pPr>
            <a:r>
              <a:rPr lang="en-US" altLang="en-US" dirty="0"/>
              <a:t>Telling the candidate when to expect further contact from you.</a:t>
            </a:r>
          </a:p>
          <a:p>
            <a:pPr marL="285750" indent="-285750" eaLnBrk="1" hangingPunct="1">
              <a:buFont typeface="Arial" charset="0"/>
              <a:buChar char="•"/>
            </a:pPr>
            <a:r>
              <a:rPr lang="en-US" altLang="en-US" dirty="0"/>
              <a:t>Walking the candidate out and thanking him or her for interest in the company and the available position and for spending the time interviewing.</a:t>
            </a:r>
          </a:p>
          <a:p>
            <a:pPr marL="285750" indent="-285750" eaLnBrk="1" hangingPunct="1">
              <a:buFont typeface="Arial" charset="0"/>
              <a:buChar char="•"/>
            </a:pPr>
            <a:endParaRPr lang="en-US" altLang="en-US" dirty="0"/>
          </a:p>
        </p:txBody>
      </p:sp>
      <p:sp>
        <p:nvSpPr>
          <p:cNvPr id="38913"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F20F6CB-7349-F34C-8313-3D0357DA4962}" type="slidenum">
              <a:rPr lang="en-US" altLang="en-US">
                <a:solidFill>
                  <a:srgbClr val="618DD1"/>
                </a:solidFill>
              </a:rPr>
              <a:pPr>
                <a:spcBef>
                  <a:spcPct val="0"/>
                </a:spcBef>
                <a:buFontTx/>
                <a:buNone/>
              </a:pPr>
              <a:t>15</a:t>
            </a:fld>
            <a:endParaRPr lang="en-US" altLang="en-US" dirty="0">
              <a:solidFill>
                <a:srgbClr val="618DD1"/>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dirty="0"/>
              <a:t>Questions?	Comments?</a:t>
            </a:r>
          </a:p>
        </p:txBody>
      </p:sp>
      <p:sp>
        <p:nvSpPr>
          <p:cNvPr id="4096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94CA054-596A-A847-ABA8-32FE75743EC8}" type="slidenum">
              <a:rPr lang="en-US" altLang="en-US">
                <a:solidFill>
                  <a:srgbClr val="618DD1"/>
                </a:solidFill>
              </a:rPr>
              <a:pPr>
                <a:spcBef>
                  <a:spcPct val="0"/>
                </a:spcBef>
                <a:buFontTx/>
                <a:buNone/>
              </a:pPr>
              <a:t>16</a:t>
            </a:fld>
            <a:endParaRPr lang="en-US" altLang="en-US" dirty="0">
              <a:solidFill>
                <a:srgbClr val="618DD1"/>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Prepare for the interview by conducting a screening phone interview, setting aside a quiet place to talk and allowing sufficient time for the meeting. Be sure the candidate has directions to your location and knows whom to ask for upon arrival.</a:t>
            </a:r>
          </a:p>
          <a:p>
            <a:r>
              <a:rPr lang="en-US" dirty="0"/>
              <a:t>Be aware of legal aspects of interviewing including the federal laws and laws in some states that pertain to interview questions. Also, be consistent in asking the same questions for each position, and be wary of volunteered information that is not job-related. </a:t>
            </a:r>
          </a:p>
          <a:p>
            <a:r>
              <a:rPr lang="en-US" altLang="en-US" dirty="0"/>
              <a:t>At the start of the interview, be sure you have a completed and signed application, monitor your nonverbal communication, set the candidate at ease with small talk, and ask if the candidate has any questions. </a:t>
            </a:r>
          </a:p>
          <a:p>
            <a:endParaRPr lang="en-US" dirty="0"/>
          </a:p>
          <a:p>
            <a:endParaRPr lang="en-US" dirty="0"/>
          </a:p>
        </p:txBody>
      </p:sp>
    </p:spTree>
    <p:extLst>
      <p:ext uri="{BB962C8B-B14F-4D97-AF65-F5344CB8AC3E}">
        <p14:creationId xmlns:p14="http://schemas.microsoft.com/office/powerpoint/2010/main" val="84981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(cont.)</a:t>
            </a:r>
          </a:p>
        </p:txBody>
      </p:sp>
      <p:sp>
        <p:nvSpPr>
          <p:cNvPr id="3" name="Content Placeholder 2"/>
          <p:cNvSpPr>
            <a:spLocks noGrp="1"/>
          </p:cNvSpPr>
          <p:nvPr>
            <p:ph idx="1"/>
          </p:nvPr>
        </p:nvSpPr>
        <p:spPr/>
        <p:txBody>
          <a:bodyPr/>
          <a:lstStyle/>
          <a:p>
            <a:r>
              <a:rPr lang="en-US" altLang="en-US" dirty="0"/>
              <a:t>As the candidate responds to your questions, listen to the full answer before asking your next question. Take notes, and ask probing and follow-up questions to obtain additional information.</a:t>
            </a:r>
          </a:p>
          <a:p>
            <a:r>
              <a:rPr lang="en-US" altLang="en-US" dirty="0"/>
              <a:t>Close the interview by asking if the candidate has any questions and by providing documents describing your company and benefits.</a:t>
            </a:r>
          </a:p>
          <a:p>
            <a:r>
              <a:rPr lang="en-US" altLang="en-US" dirty="0"/>
              <a:t>End the interview by telling the candidate when to expect further contact from you and thanking him or her for interest in the company and the available position.</a:t>
            </a:r>
          </a:p>
          <a:p>
            <a:pPr marL="285750" indent="-285750">
              <a:buFont typeface="Arial" charset="0"/>
              <a:buChar char="•"/>
            </a:pPr>
            <a:endParaRPr lang="en-US" altLang="en-US" dirty="0"/>
          </a:p>
          <a:p>
            <a:endParaRPr lang="en-US" altLang="en-US" dirty="0"/>
          </a:p>
          <a:p>
            <a:endParaRPr lang="en-US" altLang="en-US" dirty="0"/>
          </a:p>
          <a:p>
            <a:endParaRPr lang="en-US" altLang="en-US" dirty="0"/>
          </a:p>
          <a:p>
            <a:pPr marL="285750" indent="-285750">
              <a:buFont typeface="Arial" charset="0"/>
              <a:buChar char="•"/>
            </a:pPr>
            <a:endParaRPr lang="en-US" altLang="en-US" dirty="0"/>
          </a:p>
          <a:p>
            <a:endParaRPr lang="en-US" dirty="0"/>
          </a:p>
        </p:txBody>
      </p:sp>
    </p:spTree>
    <p:extLst>
      <p:ext uri="{BB962C8B-B14F-4D97-AF65-F5344CB8AC3E}">
        <p14:creationId xmlns:p14="http://schemas.microsoft.com/office/powerpoint/2010/main" val="146752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eaLnBrk="1" hangingPunct="1">
              <a:lnSpc>
                <a:spcPct val="90000"/>
              </a:lnSpc>
            </a:pPr>
            <a:r>
              <a:rPr lang="en-US" dirty="0">
                <a:latin typeface="Arial" charset="0"/>
              </a:rPr>
              <a:t>Please be sure to complete the evaluation sheet you received with your handouts.</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19</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a:t>Introduction</a:t>
            </a:r>
          </a:p>
        </p:txBody>
      </p:sp>
      <p:sp>
        <p:nvSpPr>
          <p:cNvPr id="16387" name="Rectangle 3"/>
          <p:cNvSpPr>
            <a:spLocks noGrp="1" noChangeArrowheads="1"/>
          </p:cNvSpPr>
          <p:nvPr>
            <p:ph idx="1"/>
          </p:nvPr>
        </p:nvSpPr>
        <p:spPr/>
        <p:txBody>
          <a:bodyPr/>
          <a:lstStyle/>
          <a:p>
            <a:pPr eaLnBrk="1" hangingPunct="1">
              <a:lnSpc>
                <a:spcPct val="90000"/>
              </a:lnSpc>
              <a:buFontTx/>
              <a:buNone/>
            </a:pPr>
            <a:r>
              <a:rPr lang="en-US" altLang="en-US" dirty="0"/>
              <a:t>With careful preparation, you can maximize the interview process. Crafting effective questions, obtaining the information you need and making a good impression on candidates are important aspects of the process. </a:t>
            </a:r>
          </a:p>
          <a:p>
            <a:pPr eaLnBrk="1" hangingPunct="1">
              <a:lnSpc>
                <a:spcPct val="90000"/>
              </a:lnSpc>
              <a:buFontTx/>
              <a:buNone/>
            </a:pPr>
            <a:r>
              <a:rPr lang="en-US" altLang="en-US" dirty="0"/>
              <a:t>Phrasing questions properly and honing your listening skills and body language will make a significant difference in the responses that candidates give you. Providing information about the job and benefits may also help you win favor with applicants who have the skills the employer needs.</a:t>
            </a:r>
          </a:p>
          <a:p>
            <a:pPr eaLnBrk="1" hangingPunct="1">
              <a:lnSpc>
                <a:spcPct val="90000"/>
              </a:lnSpc>
              <a:buFontTx/>
              <a:buNone/>
            </a:pPr>
            <a:r>
              <a:rPr lang="en-US" dirty="0"/>
              <a:t>This presentation provides you with information on how to accomplish these important goals and hire the very best people.</a:t>
            </a:r>
            <a:endParaRPr lang="en-US" dirty="0">
              <a:latin typeface="Arial" charset="0"/>
            </a:endParaRPr>
          </a:p>
          <a:p>
            <a:pPr>
              <a:lnSpc>
                <a:spcPct val="90000"/>
              </a:lnSpc>
            </a:pPr>
            <a:r>
              <a:rPr lang="en-US" dirty="0">
                <a:latin typeface="Arial" charset="0"/>
              </a:rPr>
              <a:t>	</a:t>
            </a:r>
          </a:p>
          <a:p>
            <a:pPr eaLnBrk="1" hangingPunct="1">
              <a:lnSpc>
                <a:spcPct val="90000"/>
              </a:lnSpc>
              <a:buFontTx/>
              <a:buNone/>
            </a:pPr>
            <a:endParaRPr lang="en-US" altLang="en-US" dirty="0"/>
          </a:p>
          <a:p>
            <a:pPr eaLnBrk="1" hangingPunct="1">
              <a:lnSpc>
                <a:spcPct val="90000"/>
              </a:lnSpc>
              <a:buFontTx/>
              <a:buNone/>
            </a:pPr>
            <a:endParaRPr lang="en-US" altLang="en-US" dirty="0"/>
          </a:p>
          <a:p>
            <a:pPr eaLnBrk="1" hangingPunct="1">
              <a:lnSpc>
                <a:spcPct val="90000"/>
              </a:lnSpc>
              <a:buFontTx/>
              <a:buNone/>
            </a:pPr>
            <a:endParaRPr lang="en-US" altLang="en-US" dirty="0"/>
          </a:p>
        </p:txBody>
      </p:sp>
      <p:sp>
        <p:nvSpPr>
          <p:cNvPr id="1638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7D9BFF1-F771-1241-9FF5-7F658074E1B3}" type="slidenum">
              <a:rPr lang="en-US" altLang="en-US">
                <a:solidFill>
                  <a:srgbClr val="618DD1"/>
                </a:solidFill>
              </a:rPr>
              <a:pPr>
                <a:spcBef>
                  <a:spcPct val="0"/>
                </a:spcBef>
                <a:buFontTx/>
                <a:buNone/>
              </a:pPr>
              <a:t>2</a:t>
            </a:fld>
            <a:endParaRPr lang="en-US" altLang="en-US" dirty="0">
              <a:solidFill>
                <a:srgbClr val="618DD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Agenda</a:t>
            </a:r>
          </a:p>
        </p:txBody>
      </p:sp>
      <p:sp>
        <p:nvSpPr>
          <p:cNvPr id="17411" name="Rectangle 3"/>
          <p:cNvSpPr>
            <a:spLocks noGrp="1" noChangeArrowheads="1"/>
          </p:cNvSpPr>
          <p:nvPr>
            <p:ph idx="1"/>
          </p:nvPr>
        </p:nvSpPr>
        <p:spPr/>
        <p:txBody>
          <a:bodyPr/>
          <a:lstStyle/>
          <a:p>
            <a:pPr marL="342900" indent="-342900" eaLnBrk="1" hangingPunct="1">
              <a:lnSpc>
                <a:spcPct val="90000"/>
              </a:lnSpc>
              <a:buClr>
                <a:schemeClr val="tx1"/>
              </a:buClr>
              <a:buFont typeface="+mj-lt"/>
              <a:buAutoNum type="arabicPeriod"/>
            </a:pPr>
            <a:r>
              <a:rPr lang="en-US" altLang="en-US" dirty="0"/>
              <a:t>Preparing for the interview</a:t>
            </a:r>
          </a:p>
          <a:p>
            <a:pPr marL="342900" indent="-342900" eaLnBrk="1" hangingPunct="1">
              <a:lnSpc>
                <a:spcPct val="90000"/>
              </a:lnSpc>
              <a:buClr>
                <a:schemeClr val="tx1"/>
              </a:buClr>
              <a:buFont typeface="+mj-lt"/>
              <a:buAutoNum type="arabicPeriod"/>
            </a:pPr>
            <a:r>
              <a:rPr lang="en-US" altLang="en-US" dirty="0"/>
              <a:t>Legal aspects</a:t>
            </a:r>
          </a:p>
          <a:p>
            <a:pPr marL="342900" indent="-342900" eaLnBrk="1" hangingPunct="1">
              <a:lnSpc>
                <a:spcPct val="90000"/>
              </a:lnSpc>
              <a:buClr>
                <a:schemeClr val="tx1"/>
              </a:buClr>
              <a:buFont typeface="+mj-lt"/>
              <a:buAutoNum type="arabicPeriod"/>
            </a:pPr>
            <a:r>
              <a:rPr lang="en-US" altLang="en-US" dirty="0"/>
              <a:t>The interview</a:t>
            </a:r>
            <a:endParaRPr lang="en-US" altLang="en-US" sz="1600" dirty="0"/>
          </a:p>
          <a:p>
            <a:pPr marL="342900" indent="-342900" eaLnBrk="1" hangingPunct="1">
              <a:lnSpc>
                <a:spcPct val="90000"/>
              </a:lnSpc>
              <a:buClr>
                <a:schemeClr val="tx1"/>
              </a:buClr>
              <a:buFont typeface="+mj-lt"/>
              <a:buAutoNum type="arabicPeriod"/>
            </a:pPr>
            <a:endParaRPr lang="en-US" altLang="en-US" sz="1600" dirty="0"/>
          </a:p>
          <a:p>
            <a:pPr marL="342900" indent="-342900" eaLnBrk="1" hangingPunct="1">
              <a:lnSpc>
                <a:spcPct val="90000"/>
              </a:lnSpc>
              <a:buClr>
                <a:schemeClr val="tx1"/>
              </a:buClr>
              <a:buFont typeface="+mj-lt"/>
              <a:buAutoNum type="arabicPeriod"/>
            </a:pPr>
            <a:endParaRPr lang="en-US" altLang="en-US" sz="1600" dirty="0"/>
          </a:p>
        </p:txBody>
      </p:sp>
      <p:sp>
        <p:nvSpPr>
          <p:cNvPr id="1740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81E009C-01A7-F74E-B6DA-B287C4675C6E}" type="slidenum">
              <a:rPr lang="en-US" altLang="en-US">
                <a:solidFill>
                  <a:srgbClr val="618DD1"/>
                </a:solidFill>
              </a:rPr>
              <a:pPr>
                <a:spcBef>
                  <a:spcPct val="0"/>
                </a:spcBef>
                <a:buFontTx/>
                <a:buNone/>
              </a:pPr>
              <a:t>3</a:t>
            </a:fld>
            <a:endParaRPr lang="en-US" altLang="en-US"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t>Preparing for the Interview</a:t>
            </a:r>
          </a:p>
        </p:txBody>
      </p:sp>
      <p:sp>
        <p:nvSpPr>
          <p:cNvPr id="18435" name="Rectangle 3"/>
          <p:cNvSpPr>
            <a:spLocks noGrp="1" noChangeArrowheads="1"/>
          </p:cNvSpPr>
          <p:nvPr>
            <p:ph idx="1"/>
          </p:nvPr>
        </p:nvSpPr>
        <p:spPr/>
        <p:txBody>
          <a:bodyPr/>
          <a:lstStyle/>
          <a:p>
            <a:r>
              <a:rPr lang="en-US" altLang="en-US" dirty="0"/>
              <a:t>Screen candidates by phone to ensure that they have the minimum qualifications and that the pay range for the position matches the person’s requirements. </a:t>
            </a:r>
          </a:p>
          <a:p>
            <a:pPr eaLnBrk="1" hangingPunct="1"/>
            <a:r>
              <a:rPr lang="en-US" altLang="en-US" dirty="0"/>
              <a:t>Set aside a quiet place to talk.</a:t>
            </a:r>
          </a:p>
          <a:p>
            <a:pPr eaLnBrk="1" hangingPunct="1"/>
            <a:r>
              <a:rPr lang="en-US" altLang="en-US" dirty="0"/>
              <a:t>Allow sufficient time so that you will not be rushed.</a:t>
            </a:r>
          </a:p>
          <a:p>
            <a:pPr eaLnBrk="1" hangingPunct="1"/>
            <a:endParaRPr lang="en-US" altLang="en-US" dirty="0"/>
          </a:p>
        </p:txBody>
      </p:sp>
      <p:sp>
        <p:nvSpPr>
          <p:cNvPr id="18433"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2CADC17-37C4-E047-8C84-898E67CD4142}" type="slidenum">
              <a:rPr lang="en-US" altLang="en-US">
                <a:solidFill>
                  <a:srgbClr val="618DD1"/>
                </a:solidFill>
              </a:rPr>
              <a:pPr>
                <a:spcBef>
                  <a:spcPct val="0"/>
                </a:spcBef>
                <a:buFontTx/>
                <a:buNone/>
              </a:pPr>
              <a:t>4</a:t>
            </a:fld>
            <a:endParaRPr lang="en-US" altLang="en-US" dirty="0">
              <a:solidFill>
                <a:srgbClr val="618DD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a:t>Preparing for the Interview (cont.)</a:t>
            </a:r>
          </a:p>
        </p:txBody>
      </p:sp>
      <p:sp>
        <p:nvSpPr>
          <p:cNvPr id="20483" name="Rectangle 3"/>
          <p:cNvSpPr>
            <a:spLocks noGrp="1" noChangeArrowheads="1"/>
          </p:cNvSpPr>
          <p:nvPr>
            <p:ph idx="1"/>
          </p:nvPr>
        </p:nvSpPr>
        <p:spPr/>
        <p:txBody>
          <a:bodyPr/>
          <a:lstStyle/>
          <a:p>
            <a:pPr eaLnBrk="1" hangingPunct="1"/>
            <a:r>
              <a:rPr lang="en-US" altLang="en-US" dirty="0"/>
              <a:t>Prepare questions to ask each candidate. </a:t>
            </a:r>
          </a:p>
          <a:p>
            <a:pPr eaLnBrk="1" hangingPunct="1"/>
            <a:r>
              <a:rPr lang="en-US" altLang="en-US" dirty="0"/>
              <a:t>Review the job description and the candidate’s resume and application immediately before meeting the candidate.</a:t>
            </a:r>
          </a:p>
          <a:p>
            <a:pPr eaLnBrk="1" hangingPunct="1"/>
            <a:r>
              <a:rPr lang="en-US" altLang="en-US" dirty="0"/>
              <a:t>Be ready to provide the candidate information about the company and the benefits offered to employees.</a:t>
            </a:r>
          </a:p>
          <a:p>
            <a:pPr eaLnBrk="1" hangingPunct="1"/>
            <a:endParaRPr lang="en-US" altLang="en-US" dirty="0"/>
          </a:p>
        </p:txBody>
      </p:sp>
      <p:sp>
        <p:nvSpPr>
          <p:cNvPr id="2048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DD538AF-B5C1-8B4A-86F6-A17416D362A8}" type="slidenum">
              <a:rPr lang="en-US" altLang="en-US">
                <a:solidFill>
                  <a:srgbClr val="618DD1"/>
                </a:solidFill>
              </a:rPr>
              <a:pPr>
                <a:spcBef>
                  <a:spcPct val="0"/>
                </a:spcBef>
                <a:buFontTx/>
                <a:buNone/>
              </a:pPr>
              <a:t>5</a:t>
            </a:fld>
            <a:endParaRPr lang="en-US" altLang="en-US" dirty="0">
              <a:solidFill>
                <a:srgbClr val="618DD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a:t>Preparing for the Interview (cont.)	</a:t>
            </a:r>
          </a:p>
        </p:txBody>
      </p:sp>
      <p:sp>
        <p:nvSpPr>
          <p:cNvPr id="22531" name="Rectangle 3"/>
          <p:cNvSpPr>
            <a:spLocks noGrp="1" noChangeArrowheads="1"/>
          </p:cNvSpPr>
          <p:nvPr>
            <p:ph idx="1"/>
          </p:nvPr>
        </p:nvSpPr>
        <p:spPr/>
        <p:txBody>
          <a:bodyPr/>
          <a:lstStyle/>
          <a:p>
            <a:pPr eaLnBrk="1" hangingPunct="1">
              <a:buFontTx/>
              <a:buNone/>
            </a:pPr>
            <a:r>
              <a:rPr lang="en-US" altLang="en-US" dirty="0"/>
              <a:t>Be sure to tell the candidate:</a:t>
            </a:r>
          </a:p>
          <a:p>
            <a:pPr marL="285750" indent="-285750" eaLnBrk="1" hangingPunct="1">
              <a:buFont typeface="Arial" charset="0"/>
              <a:buChar char="•"/>
            </a:pPr>
            <a:r>
              <a:rPr lang="en-US" altLang="en-US" sz="1600" dirty="0"/>
              <a:t>Directions to the location, where to park and whom to ask for on arrival.</a:t>
            </a:r>
          </a:p>
          <a:p>
            <a:pPr marL="285750" indent="-285750" eaLnBrk="1" hangingPunct="1">
              <a:buFont typeface="Arial" charset="0"/>
              <a:buChar char="•"/>
            </a:pPr>
            <a:r>
              <a:rPr lang="en-US" altLang="en-US" sz="1600" dirty="0"/>
              <a:t>If he or she will be required to complete an application onsite.</a:t>
            </a:r>
          </a:p>
          <a:p>
            <a:pPr marL="285750" indent="-285750" eaLnBrk="1" hangingPunct="1">
              <a:buFont typeface="Arial" charset="0"/>
              <a:buChar char="•"/>
            </a:pPr>
            <a:r>
              <a:rPr lang="en-US" altLang="en-US" sz="1600" dirty="0"/>
              <a:t>How long the interview will probably take.</a:t>
            </a:r>
          </a:p>
        </p:txBody>
      </p:sp>
      <p:sp>
        <p:nvSpPr>
          <p:cNvPr id="2252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D64153B-49A2-864C-97DC-F905581790FE}" type="slidenum">
              <a:rPr lang="en-US" altLang="en-US">
                <a:solidFill>
                  <a:srgbClr val="618DD1"/>
                </a:solidFill>
              </a:rPr>
              <a:pPr>
                <a:spcBef>
                  <a:spcPct val="0"/>
                </a:spcBef>
                <a:buFontTx/>
                <a:buNone/>
              </a:pPr>
              <a:t>6</a:t>
            </a:fld>
            <a:endParaRPr lang="en-US" altLang="en-US" dirty="0">
              <a:solidFill>
                <a:srgbClr val="618DD1"/>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7</a:t>
            </a:fld>
            <a:endParaRPr lang="en-US" dirty="0">
              <a:solidFill>
                <a:srgbClr val="618DD1"/>
              </a:solidFill>
            </a:endParaRPr>
          </a:p>
        </p:txBody>
      </p:sp>
    </p:spTree>
    <p:extLst>
      <p:ext uri="{BB962C8B-B14F-4D97-AF65-F5344CB8AC3E}">
        <p14:creationId xmlns:p14="http://schemas.microsoft.com/office/powerpoint/2010/main" val="411551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Aspects</a:t>
            </a:r>
          </a:p>
        </p:txBody>
      </p:sp>
      <p:sp>
        <p:nvSpPr>
          <p:cNvPr id="3" name="Content Placeholder 2"/>
          <p:cNvSpPr>
            <a:spLocks noGrp="1"/>
          </p:cNvSpPr>
          <p:nvPr>
            <p:ph idx="1"/>
          </p:nvPr>
        </p:nvSpPr>
        <p:spPr/>
        <p:txBody>
          <a:bodyPr/>
          <a:lstStyle/>
          <a:p>
            <a:r>
              <a:rPr lang="en-US" dirty="0">
                <a:latin typeface="Arial" charset="0"/>
              </a:rPr>
              <a:t>Federal laws and some state laws pertain to interview questions, including those that focus on age, disability, race, religion, sex and marital status, national origin, and arrests and convictio</a:t>
            </a:r>
            <a:r>
              <a:rPr lang="en-US" dirty="0">
                <a:solidFill>
                  <a:schemeClr val="tx1">
                    <a:lumMod val="75000"/>
                  </a:schemeClr>
                </a:solidFill>
                <a:latin typeface="Arial" charset="0"/>
              </a:rPr>
              <a:t>ns.</a:t>
            </a:r>
            <a:endParaRPr lang="en-US" dirty="0">
              <a:solidFill>
                <a:schemeClr val="tx1">
                  <a:lumMod val="75000"/>
                </a:schemeClr>
              </a:solidFill>
            </a:endParaRPr>
          </a:p>
          <a:p>
            <a:r>
              <a:rPr lang="en-US" dirty="0">
                <a:solidFill>
                  <a:schemeClr val="tx1">
                    <a:lumMod val="75000"/>
                  </a:schemeClr>
                </a:solidFill>
              </a:rPr>
              <a:t>Be sure that you are consistent in obtaining the same information from all candidates for a position. It is important to prepare and consistently use the same questions for each interview and to follow a structured interview process. </a:t>
            </a:r>
          </a:p>
          <a:p>
            <a:r>
              <a:rPr lang="en-US" dirty="0">
                <a:solidFill>
                  <a:schemeClr val="tx1">
                    <a:lumMod val="75000"/>
                  </a:schemeClr>
                </a:solidFill>
              </a:rPr>
              <a:t>Doing this will help ensure that you treat all candidates equally and fairly and help you avoid any complaints of illegal discrimination. </a:t>
            </a:r>
          </a:p>
          <a:p>
            <a:endParaRPr lang="en-US"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p:txBody>
      </p:sp>
    </p:spTree>
    <p:extLst>
      <p:ext uri="{BB962C8B-B14F-4D97-AF65-F5344CB8AC3E}">
        <p14:creationId xmlns:p14="http://schemas.microsoft.com/office/powerpoint/2010/main" val="165149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Aspects (cont.)</a:t>
            </a:r>
          </a:p>
        </p:txBody>
      </p:sp>
      <p:sp>
        <p:nvSpPr>
          <p:cNvPr id="3" name="Content Placeholder 2"/>
          <p:cNvSpPr>
            <a:spLocks noGrp="1"/>
          </p:cNvSpPr>
          <p:nvPr>
            <p:ph idx="1"/>
          </p:nvPr>
        </p:nvSpPr>
        <p:spPr/>
        <p:txBody>
          <a:bodyPr/>
          <a:lstStyle/>
          <a:p>
            <a:r>
              <a:rPr lang="en-US" dirty="0"/>
              <a:t>Be wary of volunteered information. Even when you ask only legal questions during an interview, you may receive information you would prefer not to know from applicants who make such a disclosure voluntarily. </a:t>
            </a:r>
          </a:p>
          <a:p>
            <a:r>
              <a:rPr lang="en-US" dirty="0"/>
              <a:t>For example, an applicant may disclose that she is pregnant and will need time off for childbirth if she is hired. </a:t>
            </a:r>
          </a:p>
          <a:p>
            <a:r>
              <a:rPr lang="en-US" dirty="0"/>
              <a:t>The best way to handle this situation is not to pursue it and not make any note of it. Just as you should ask only job-related questions, you must disregard any information the applicant voluntarily discloses that is </a:t>
            </a:r>
            <a:r>
              <a:rPr lang="en-US" i="1" dirty="0"/>
              <a:t>not</a:t>
            </a:r>
            <a:r>
              <a:rPr lang="en-US" dirty="0"/>
              <a:t> related to the job. </a:t>
            </a:r>
          </a:p>
          <a:p>
            <a:endParaRPr lang="en-US" dirty="0">
              <a:solidFill>
                <a:schemeClr val="bg2">
                  <a:lumMod val="10000"/>
                </a:schemeClr>
              </a:solidFill>
            </a:endParaRPr>
          </a:p>
          <a:p>
            <a:endParaRPr lang="en-US" dirty="0"/>
          </a:p>
          <a:p>
            <a:endParaRPr lang="en-US" dirty="0"/>
          </a:p>
        </p:txBody>
      </p:sp>
    </p:spTree>
    <p:extLst>
      <p:ext uri="{BB962C8B-B14F-4D97-AF65-F5344CB8AC3E}">
        <p14:creationId xmlns:p14="http://schemas.microsoft.com/office/powerpoint/2010/main" val="1311990775"/>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EE7CCD2-691F-A54C-840B-A7BE8B6569AB}" vid="{14A3E99E-857A-934E-8DDA-C1DE835356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CriticalEvaluationTemplate</Template>
  <TotalTime>540</TotalTime>
  <Words>1237</Words>
  <Application>Microsoft Office PowerPoint</Application>
  <PresentationFormat>On-screen Show (4:3)</PresentationFormat>
  <Paragraphs>117</Paragraphs>
  <Slides>19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ＭＳ Ｐゴシック</vt:lpstr>
      <vt:lpstr>Arial</vt:lpstr>
      <vt:lpstr>Calibri</vt:lpstr>
      <vt:lpstr>Courier New</vt:lpstr>
      <vt:lpstr>Knowledge Center Design</vt:lpstr>
      <vt:lpstr>Basics of Effective Interviews</vt:lpstr>
      <vt:lpstr>Introduction</vt:lpstr>
      <vt:lpstr>Agenda</vt:lpstr>
      <vt:lpstr>Preparing for the Interview</vt:lpstr>
      <vt:lpstr>Preparing for the Interview (cont.)</vt:lpstr>
      <vt:lpstr>Preparing for the Interview (cont.) </vt:lpstr>
      <vt:lpstr>Questions? Comments?</vt:lpstr>
      <vt:lpstr>Legal Aspects</vt:lpstr>
      <vt:lpstr>Legal Aspects (cont.)</vt:lpstr>
      <vt:lpstr>Questions? Comments?</vt:lpstr>
      <vt:lpstr>The Interview</vt:lpstr>
      <vt:lpstr>The Interview (cont.)</vt:lpstr>
      <vt:lpstr>The Interview (cont.)</vt:lpstr>
      <vt:lpstr>The Interview (cont.)</vt:lpstr>
      <vt:lpstr>The Interview (cont.)</vt:lpstr>
      <vt:lpstr>Questions? Comments?</vt:lpstr>
      <vt:lpstr>Summary</vt:lpstr>
      <vt:lpstr>Summary (cont.)</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Lau, Shari</cp:lastModifiedBy>
  <cp:revision>96</cp:revision>
  <dcterms:created xsi:type="dcterms:W3CDTF">2016-09-06T14:15:47Z</dcterms:created>
  <dcterms:modified xsi:type="dcterms:W3CDTF">2018-06-14T17:27:38Z</dcterms:modified>
</cp:coreProperties>
</file>